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8" r:id="rId2"/>
  </p:sldMasterIdLst>
  <p:notesMasterIdLst>
    <p:notesMasterId r:id="rId21"/>
  </p:notesMasterIdLst>
  <p:sldIdLst>
    <p:sldId id="256" r:id="rId3"/>
    <p:sldId id="257" r:id="rId4"/>
    <p:sldId id="271" r:id="rId5"/>
    <p:sldId id="261" r:id="rId6"/>
    <p:sldId id="266" r:id="rId7"/>
    <p:sldId id="272" r:id="rId8"/>
    <p:sldId id="258" r:id="rId9"/>
    <p:sldId id="273" r:id="rId10"/>
    <p:sldId id="259" r:id="rId11"/>
    <p:sldId id="260" r:id="rId12"/>
    <p:sldId id="264" r:id="rId13"/>
    <p:sldId id="265" r:id="rId14"/>
    <p:sldId id="262" r:id="rId15"/>
    <p:sldId id="263" r:id="rId16"/>
    <p:sldId id="267" r:id="rId17"/>
    <p:sldId id="268" r:id="rId18"/>
    <p:sldId id="269" r:id="rId19"/>
    <p:sldId id="270" r:id="rId20"/>
  </p:sldIdLst>
  <p:sldSz cx="9144000" cy="6858000" type="screen4x3"/>
  <p:notesSz cx="6858000" cy="9144000"/>
  <p:defaultTextStyle>
    <a:defPPr>
      <a:defRPr lang="en-US"/>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53" d="100"/>
          <a:sy n="53" d="100"/>
        </p:scale>
        <p:origin x="-1848" y="-5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es-ES" sz="1200"/>
            </a:lvl1pPr>
          </a:lstStyle>
          <a:p>
            <a:endParaRPr lang="es-ES"/>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es-ES" sz="1200"/>
            </a:lvl1pPr>
          </a:lstStyle>
          <a:p>
            <a:fld id="{2A76C59E-5FF9-416F-8DDB-A1B6DB7B2B57}" type="datetimeFigureOut">
              <a:rPr lang="es-CL"/>
              <a:pPr/>
              <a:t>12-11-2018</a:t>
            </a:fld>
            <a:endParaRPr lang="es-ES"/>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s-ES"/>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lstStyle>
          <a:p>
            <a:endParaRPr lang="es-ES"/>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lstStyle>
          <a:p>
            <a:fld id="{5BCCF0E1-31B6-485F-B4B0-11E7271AE8C4}" type="slidenum">
              <a:rPr/>
              <a:pPr/>
              <a:t>‹Nº›</a:t>
            </a:fld>
            <a:endParaRPr lang="es-ES"/>
          </a:p>
        </p:txBody>
      </p:sp>
    </p:spTree>
    <p:extLst>
      <p:ext uri="{BB962C8B-B14F-4D97-AF65-F5344CB8AC3E}">
        <p14:creationId xmlns:p14="http://schemas.microsoft.com/office/powerpoint/2010/main" val="1002445756"/>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13</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14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5BCCF0E1-31B6-485F-B4B0-11E7271AE8C4}"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9</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10</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11</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5BCCF0E1-31B6-485F-B4B0-11E7271AE8C4}" type="slidenum">
              <a:rPr lang="es-ES" smtClean="0"/>
              <a:pPr/>
              <a:t>12</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A99DE35-1251-472E-8ECA-761D19E5D7AB}" type="datetime4">
              <a:rPr lang="es-ES" smtClean="0"/>
              <a:pPr/>
              <a:t>12 de noviembre de 2018</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lgn="l"/>
            <a:fld id="{8A48973C-8E17-4C1E-9ACB-41481CA779D2}" type="datetime4">
              <a:rPr lang="es-ES" smtClean="0"/>
              <a:pPr algn="l"/>
              <a:t>12 de noviembre de 2018</a:t>
            </a:fld>
            <a:endParaRPr lang="es-ES" sz="800">
              <a:solidFill>
                <a:schemeClr val="accent2"/>
              </a:solidFill>
            </a:endParaRPr>
          </a:p>
        </p:txBody>
      </p:sp>
      <p:sp>
        <p:nvSpPr>
          <p:cNvPr id="5" name="4 Marcador de pie de página"/>
          <p:cNvSpPr>
            <a:spLocks noGrp="1"/>
          </p:cNvSpPr>
          <p:nvPr>
            <p:ph type="ftr" sz="quarter" idx="11"/>
          </p:nvPr>
        </p:nvSpPr>
        <p:spPr/>
        <p:txBody>
          <a:bodyPr/>
          <a:lstStyle/>
          <a:p>
            <a:pPr algn="r"/>
            <a:endParaRPr lang="es-ES" sz="800">
              <a:solidFill>
                <a:schemeClr val="accent2"/>
              </a:solidFill>
            </a:endParaRPr>
          </a:p>
        </p:txBody>
      </p:sp>
      <p:sp>
        <p:nvSpPr>
          <p:cNvPr id="6" name="5 Marcador de número de diapositiva"/>
          <p:cNvSpPr>
            <a:spLocks noGrp="1"/>
          </p:cNvSpPr>
          <p:nvPr>
            <p:ph type="sldNum" sz="quarter" idx="12"/>
          </p:nvPr>
        </p:nvSpPr>
        <p:spPr/>
        <p:txBody>
          <a:bodyPr/>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p>
            <a:pPr algn="l"/>
            <a:fld id="{8A48973C-8E17-4C1E-9ACB-41481CA779D2}" type="datetime4">
              <a:rPr lang="es-ES" smtClean="0"/>
              <a:pPr algn="l"/>
              <a:t>12 de noviembre de 2018</a:t>
            </a:fld>
            <a:endParaRPr lang="es-ES" sz="800">
              <a:solidFill>
                <a:schemeClr val="accent2"/>
              </a:solidFill>
            </a:endParaRPr>
          </a:p>
        </p:txBody>
      </p:sp>
      <p:sp>
        <p:nvSpPr>
          <p:cNvPr id="5" name="4 Marcador de pie de página"/>
          <p:cNvSpPr>
            <a:spLocks noGrp="1"/>
          </p:cNvSpPr>
          <p:nvPr>
            <p:ph type="ftr" sz="quarter" idx="11"/>
          </p:nvPr>
        </p:nvSpPr>
        <p:spPr>
          <a:xfrm>
            <a:off x="457200" y="6556248"/>
            <a:ext cx="3657600" cy="228600"/>
          </a:xfrm>
        </p:spPr>
        <p:txBody>
          <a:bodyPr/>
          <a:lstStyle/>
          <a:p>
            <a:pPr algn="r"/>
            <a:endParaRPr lang="es-ES" sz="800">
              <a:solidFill>
                <a:schemeClr val="accent2"/>
              </a:solidFill>
            </a:endParaRPr>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lgn="l"/>
            <a:fld id="{8A48973C-8E17-4C1E-9ACB-41481CA779D2}" type="datetime4">
              <a:rPr lang="es-ES" smtClean="0"/>
              <a:pPr algn="l"/>
              <a:t>12 de noviembre de 2018</a:t>
            </a:fld>
            <a:endParaRPr lang="es-ES" sz="800">
              <a:solidFill>
                <a:schemeClr val="accent2"/>
              </a:solidFill>
            </a:endParaRPr>
          </a:p>
        </p:txBody>
      </p:sp>
      <p:sp>
        <p:nvSpPr>
          <p:cNvPr id="5" name="4 Marcador de pie de página"/>
          <p:cNvSpPr>
            <a:spLocks noGrp="1"/>
          </p:cNvSpPr>
          <p:nvPr>
            <p:ph type="ftr" sz="quarter" idx="11"/>
          </p:nvPr>
        </p:nvSpPr>
        <p:spPr/>
        <p:txBody>
          <a:bodyPr/>
          <a:lstStyle/>
          <a:p>
            <a:pPr algn="r"/>
            <a:endParaRPr lang="es-ES" sz="800">
              <a:solidFill>
                <a:schemeClr val="accent2"/>
              </a:solidFill>
            </a:endParaRPr>
          </a:p>
        </p:txBody>
      </p:sp>
      <p:sp>
        <p:nvSpPr>
          <p:cNvPr id="6" name="5 Marcador de número de diapositiva"/>
          <p:cNvSpPr>
            <a:spLocks noGrp="1"/>
          </p:cNvSpPr>
          <p:nvPr>
            <p:ph type="sldNum" sz="quarter" idx="12"/>
          </p:nvPr>
        </p:nvSpPr>
        <p:spPr/>
        <p:txBody>
          <a:bodyPr/>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Editar los estilos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3836BB2-78A9-4DD4-AD22-7BA0D5D1C995}" type="datetime4">
              <a:rPr lang="es-ES" smtClean="0"/>
              <a:pPr/>
              <a:t>12 de noviembre de 2018</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p>
            <a:fld id="{61C44E05-631C-4892-B577-17C57620ECE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lgn="l"/>
            <a:fld id="{8A48973C-8E17-4C1E-9ACB-41481CA779D2}" type="datetime4">
              <a:rPr lang="es-ES" smtClean="0"/>
              <a:pPr algn="l"/>
              <a:t>12 de noviembre de 2018</a:t>
            </a:fld>
            <a:endParaRPr lang="es-ES" sz="800">
              <a:solidFill>
                <a:schemeClr val="accent2"/>
              </a:solidFill>
            </a:endParaRPr>
          </a:p>
        </p:txBody>
      </p:sp>
      <p:sp>
        <p:nvSpPr>
          <p:cNvPr id="6" name="5 Marcador de pie de página"/>
          <p:cNvSpPr>
            <a:spLocks noGrp="1"/>
          </p:cNvSpPr>
          <p:nvPr>
            <p:ph type="ftr" sz="quarter" idx="11"/>
          </p:nvPr>
        </p:nvSpPr>
        <p:spPr/>
        <p:txBody>
          <a:bodyPr/>
          <a:lstStyle/>
          <a:p>
            <a:pPr algn="r"/>
            <a:endParaRPr lang="es-ES" sz="800">
              <a:solidFill>
                <a:schemeClr val="accent2"/>
              </a:solidFill>
            </a:endParaRPr>
          </a:p>
        </p:txBody>
      </p:sp>
      <p:sp>
        <p:nvSpPr>
          <p:cNvPr id="7" name="6 Marcador de número de diapositiva"/>
          <p:cNvSpPr>
            <a:spLocks noGrp="1"/>
          </p:cNvSpPr>
          <p:nvPr>
            <p:ph type="sldNum" sz="quarter" idx="12"/>
          </p:nvPr>
        </p:nvSpPr>
        <p:spPr/>
        <p:txBody>
          <a:bodyPr/>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Editar los estilos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Editar los estilos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pPr algn="l"/>
            <a:fld id="{8A48973C-8E17-4C1E-9ACB-41481CA779D2}" type="datetime4">
              <a:rPr lang="es-ES" smtClean="0"/>
              <a:pPr algn="l"/>
              <a:t>12 de noviembre de 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pPr algn="r"/>
            <a:fld id="{A8CE10D6-5CB1-41CD-B815-79BC778FC61A}" type="slidenum">
              <a:rPr lang="es-ES" sz="1800" smtClean="0">
                <a:solidFill>
                  <a:schemeClr val="bg1"/>
                </a:solidFill>
              </a:rPr>
              <a:pPr algn="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pPr algn="l"/>
            <a:fld id="{8A48973C-8E17-4C1E-9ACB-41481CA779D2}" type="datetime4">
              <a:rPr lang="es-ES" smtClean="0"/>
              <a:pPr algn="l"/>
              <a:t>12 de noviembre de 2018</a:t>
            </a:fld>
            <a:endParaRPr lang="es-ES" sz="800">
              <a:solidFill>
                <a:schemeClr val="accent2"/>
              </a:solidFill>
            </a:endParaRPr>
          </a:p>
        </p:txBody>
      </p:sp>
      <p:sp>
        <p:nvSpPr>
          <p:cNvPr id="4" name="3 Marcador de pie de página"/>
          <p:cNvSpPr>
            <a:spLocks noGrp="1"/>
          </p:cNvSpPr>
          <p:nvPr>
            <p:ph type="ftr" sz="quarter" idx="11"/>
          </p:nvPr>
        </p:nvSpPr>
        <p:spPr/>
        <p:txBody>
          <a:bodyPr/>
          <a:lstStyle/>
          <a:p>
            <a:pPr algn="r"/>
            <a:endParaRPr lang="es-ES" sz="800">
              <a:solidFill>
                <a:schemeClr val="accent2"/>
              </a:solidFill>
            </a:endParaRPr>
          </a:p>
        </p:txBody>
      </p:sp>
      <p:sp>
        <p:nvSpPr>
          <p:cNvPr id="5" name="4 Marcador de número de diapositiva"/>
          <p:cNvSpPr>
            <a:spLocks noGrp="1"/>
          </p:cNvSpPr>
          <p:nvPr>
            <p:ph type="sldNum" sz="quarter" idx="12"/>
          </p:nvPr>
        </p:nvSpPr>
        <p:spPr/>
        <p:txBody>
          <a:bodyPr/>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412EF8A1-4BB8-4644-9539-21E648FCEC6B}" type="datetime4">
              <a:rPr lang="es-ES" smtClean="0"/>
              <a:pPr/>
              <a:t>12 de noviembre de 2018</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p>
            <a:fld id="{61C44E05-631C-4892-B577-17C57620ECE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Editar los estilos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Editar los estilos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EA8717FE-4A70-4092-B057-A6106AAD8C22}" type="datetime4">
              <a:rPr lang="es-ES" smtClean="0"/>
              <a:pPr/>
              <a:t>12 de noviembre de 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C44E05-631C-4892-B577-17C57620ECE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a:t>Editar los estilos de texto del patrón</a:t>
            </a:r>
          </a:p>
        </p:txBody>
      </p:sp>
      <p:sp>
        <p:nvSpPr>
          <p:cNvPr id="5" name="4 Marcador de fecha"/>
          <p:cNvSpPr>
            <a:spLocks noGrp="1"/>
          </p:cNvSpPr>
          <p:nvPr>
            <p:ph type="dt" sz="half" idx="10"/>
          </p:nvPr>
        </p:nvSpPr>
        <p:spPr/>
        <p:txBody>
          <a:bodyPr/>
          <a:lstStyle/>
          <a:p>
            <a:fld id="{304CF9C0-7F8F-4E44-9EDA-3FAB98C32DC6}" type="datetime4">
              <a:rPr lang="es-ES" smtClean="0"/>
              <a:pPr/>
              <a:t>12 de noviembre de 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1C44E05-631C-4892-B577-17C57620ECE9}" type="slidenum">
              <a:rPr lang="es-ES" smtClean="0"/>
              <a:pPr/>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s-ES"/>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lgn="l"/>
            <a:fld id="{8A48973C-8E17-4C1E-9ACB-41481CA779D2}" type="datetime4">
              <a:rPr lang="es-ES" smtClean="0"/>
              <a:pPr algn="l"/>
              <a:t>12 de noviembre de 2018</a:t>
            </a:fld>
            <a:endParaRPr lang="es-ES" sz="800">
              <a:solidFill>
                <a:schemeClr val="accent2"/>
              </a:solidFill>
            </a:endParaRPr>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lgn="r"/>
            <a:endParaRPr lang="es-ES" sz="800">
              <a:solidFill>
                <a:schemeClr val="accent2"/>
              </a:solidFill>
            </a:endParaRPr>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lgn="r"/>
            <a:fld id="{A8CE10D6-5CB1-41CD-B815-79BC778FC61A}" type="slidenum">
              <a:rPr lang="es-ES" sz="1800" smtClean="0">
                <a:solidFill>
                  <a:schemeClr val="bg1"/>
                </a:solidFill>
              </a:rPr>
              <a:pPr algn="r"/>
              <a:t>‹Nº›</a:t>
            </a:fld>
            <a:endParaRPr lang="es-ES" sz="1800">
              <a:solidFill>
                <a:schemeClr val="bg1"/>
              </a:solidFill>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gifsde.com/uploads/2a1a01_candlbr3vlsamarillas.gif" TargetMode="External"/><Relationship Id="rId2" Type="http://schemas.openxmlformats.org/officeDocument/2006/relationships/image" Target="../media/image4.gi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http://www.gifsde.com/uploads/2a1a01_candlbr3vlsamarillas.g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gifsde.com/uploads/2a1a01_candlbr3vlsamarillas.gif"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www.gifsde.com/uploads/2a1a01_candlbr3vlsamarillas.gif"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www.gifsde.com/uploads/2a1a01_candlbr3vlsamarillas.gi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215516" y="1988840"/>
            <a:ext cx="2376264" cy="4123063"/>
          </a:xfrm>
        </p:spPr>
        <p:txBody>
          <a:bodyPr/>
          <a:lstStyle/>
          <a:p>
            <a:pPr algn="ctr"/>
            <a:r>
              <a:rPr lang="es-CL" altLang="es-CL" sz="2400" dirty="0">
                <a:solidFill>
                  <a:schemeClr val="accent1">
                    <a:lumMod val="60000"/>
                    <a:lumOff val="40000"/>
                  </a:schemeClr>
                </a:solidFill>
                <a:latin typeface="Garamond" panose="02020404030301010803" pitchFamily="18" charset="0"/>
              </a:rPr>
              <a:t/>
            </a:r>
            <a:br>
              <a:rPr lang="es-CL" altLang="es-CL" sz="2400" dirty="0">
                <a:solidFill>
                  <a:schemeClr val="accent1">
                    <a:lumMod val="60000"/>
                    <a:lumOff val="40000"/>
                  </a:schemeClr>
                </a:solidFill>
                <a:latin typeface="Garamond" panose="02020404030301010803" pitchFamily="18" charset="0"/>
              </a:rPr>
            </a:br>
            <a:r>
              <a:rPr lang="es-CL" altLang="es-CL" sz="2400" dirty="0">
                <a:solidFill>
                  <a:schemeClr val="accent1">
                    <a:lumMod val="60000"/>
                    <a:lumOff val="40000"/>
                  </a:schemeClr>
                </a:solidFill>
                <a:latin typeface="Garamond" panose="02020404030301010803" pitchFamily="18" charset="0"/>
              </a:rPr>
              <a:t>Centro Femenino Armonía y Cultura </a:t>
            </a:r>
            <a:br>
              <a:rPr lang="es-CL" altLang="es-CL" sz="2400" dirty="0">
                <a:solidFill>
                  <a:schemeClr val="accent1">
                    <a:lumMod val="60000"/>
                    <a:lumOff val="40000"/>
                  </a:schemeClr>
                </a:solidFill>
                <a:latin typeface="Garamond" panose="02020404030301010803" pitchFamily="18" charset="0"/>
              </a:rPr>
            </a:br>
            <a:r>
              <a:rPr lang="es-CL" altLang="es-CL" sz="2400" dirty="0">
                <a:solidFill>
                  <a:schemeClr val="accent1">
                    <a:lumMod val="60000"/>
                    <a:lumOff val="40000"/>
                  </a:schemeClr>
                </a:solidFill>
                <a:latin typeface="Garamond" panose="02020404030301010803" pitchFamily="18" charset="0"/>
              </a:rPr>
              <a:t>N° 29</a:t>
            </a:r>
            <a:br>
              <a:rPr lang="es-CL" altLang="es-CL" sz="2400" dirty="0">
                <a:solidFill>
                  <a:schemeClr val="accent1">
                    <a:lumMod val="60000"/>
                    <a:lumOff val="40000"/>
                  </a:schemeClr>
                </a:solidFill>
                <a:latin typeface="Garamond" panose="02020404030301010803" pitchFamily="18" charset="0"/>
              </a:rPr>
            </a:br>
            <a:r>
              <a:rPr lang="es-CL" altLang="es-CL" sz="2400" dirty="0">
                <a:solidFill>
                  <a:schemeClr val="accent1">
                    <a:lumMod val="60000"/>
                    <a:lumOff val="40000"/>
                  </a:schemeClr>
                </a:solidFill>
                <a:latin typeface="Garamond" panose="02020404030301010803" pitchFamily="18" charset="0"/>
              </a:rPr>
              <a:t/>
            </a:r>
            <a:br>
              <a:rPr lang="es-CL" altLang="es-CL" sz="2400" dirty="0">
                <a:solidFill>
                  <a:schemeClr val="accent1">
                    <a:lumMod val="60000"/>
                    <a:lumOff val="40000"/>
                  </a:schemeClr>
                </a:solidFill>
                <a:latin typeface="Garamond" panose="02020404030301010803" pitchFamily="18" charset="0"/>
              </a:rPr>
            </a:br>
            <a:r>
              <a:rPr lang="es-CL" altLang="es-CL" sz="1800" dirty="0">
                <a:solidFill>
                  <a:schemeClr val="accent1">
                    <a:lumMod val="60000"/>
                    <a:lumOff val="40000"/>
                  </a:schemeClr>
                </a:solidFill>
                <a:latin typeface="Garamond" panose="02020404030301010803" pitchFamily="18" charset="0"/>
              </a:rPr>
              <a:t/>
            </a:r>
            <a:br>
              <a:rPr lang="es-CL" altLang="es-CL" sz="1800" dirty="0">
                <a:solidFill>
                  <a:schemeClr val="accent1">
                    <a:lumMod val="60000"/>
                    <a:lumOff val="40000"/>
                  </a:schemeClr>
                </a:solidFill>
                <a:latin typeface="Garamond" panose="02020404030301010803" pitchFamily="18" charset="0"/>
              </a:rPr>
            </a:br>
            <a:r>
              <a:rPr lang="es-CL" altLang="es-CL" sz="1800" dirty="0">
                <a:solidFill>
                  <a:schemeClr val="accent1">
                    <a:lumMod val="60000"/>
                    <a:lumOff val="40000"/>
                  </a:schemeClr>
                </a:solidFill>
                <a:latin typeface="Garamond" panose="02020404030301010803" pitchFamily="18" charset="0"/>
              </a:rPr>
              <a:t/>
            </a:r>
            <a:br>
              <a:rPr lang="es-CL" altLang="es-CL" sz="1800" dirty="0">
                <a:solidFill>
                  <a:schemeClr val="accent1">
                    <a:lumMod val="60000"/>
                    <a:lumOff val="40000"/>
                  </a:schemeClr>
                </a:solidFill>
                <a:latin typeface="Garamond" panose="02020404030301010803" pitchFamily="18" charset="0"/>
              </a:rPr>
            </a:br>
            <a:r>
              <a:rPr lang="es-CL" altLang="es-CL" sz="1800" dirty="0">
                <a:solidFill>
                  <a:schemeClr val="accent1">
                    <a:lumMod val="60000"/>
                    <a:lumOff val="40000"/>
                  </a:schemeClr>
                </a:solidFill>
                <a:latin typeface="Garamond" panose="02020404030301010803" pitchFamily="18" charset="0"/>
              </a:rPr>
              <a:t/>
            </a:r>
            <a:br>
              <a:rPr lang="es-CL" altLang="es-CL" sz="1800" dirty="0">
                <a:solidFill>
                  <a:schemeClr val="accent1">
                    <a:lumMod val="60000"/>
                    <a:lumOff val="40000"/>
                  </a:schemeClr>
                </a:solidFill>
                <a:latin typeface="Garamond" panose="02020404030301010803" pitchFamily="18" charset="0"/>
              </a:rPr>
            </a:br>
            <a:r>
              <a:rPr lang="es-CL" altLang="es-CL" sz="1800" dirty="0">
                <a:solidFill>
                  <a:schemeClr val="accent1">
                    <a:lumMod val="60000"/>
                    <a:lumOff val="40000"/>
                  </a:schemeClr>
                </a:solidFill>
                <a:latin typeface="Garamond" panose="02020404030301010803" pitchFamily="18" charset="0"/>
              </a:rPr>
              <a:t/>
            </a:r>
            <a:br>
              <a:rPr lang="es-CL" altLang="es-CL" sz="1800" dirty="0">
                <a:solidFill>
                  <a:schemeClr val="accent1">
                    <a:lumMod val="60000"/>
                    <a:lumOff val="40000"/>
                  </a:schemeClr>
                </a:solidFill>
                <a:latin typeface="Garamond" panose="02020404030301010803" pitchFamily="18" charset="0"/>
              </a:rPr>
            </a:br>
            <a:r>
              <a:rPr lang="es-CL" altLang="es-CL" sz="1800" i="1" dirty="0">
                <a:solidFill>
                  <a:schemeClr val="accent1">
                    <a:lumMod val="60000"/>
                    <a:lumOff val="40000"/>
                  </a:schemeClr>
                </a:solidFill>
                <a:latin typeface="Garamond" panose="02020404030301010803" pitchFamily="18" charset="0"/>
              </a:rPr>
              <a:t>Departamento Ideológico</a:t>
            </a:r>
            <a:br>
              <a:rPr lang="es-CL" altLang="es-CL" sz="1800" i="1" dirty="0">
                <a:solidFill>
                  <a:schemeClr val="accent1">
                    <a:lumMod val="60000"/>
                    <a:lumOff val="40000"/>
                  </a:schemeClr>
                </a:solidFill>
                <a:latin typeface="Garamond" panose="02020404030301010803" pitchFamily="18" charset="0"/>
              </a:rPr>
            </a:br>
            <a:r>
              <a:rPr lang="es-CL" altLang="es-CL" sz="1800" i="1" dirty="0" smtClean="0">
                <a:solidFill>
                  <a:schemeClr val="accent1">
                    <a:lumMod val="60000"/>
                    <a:lumOff val="40000"/>
                  </a:schemeClr>
                </a:solidFill>
                <a:latin typeface="Garamond" panose="02020404030301010803" pitchFamily="18" charset="0"/>
              </a:rPr>
              <a:t>2018</a:t>
            </a:r>
            <a:endParaRPr lang="es-ES" sz="1800" i="1" dirty="0">
              <a:ln w="500">
                <a:noFill/>
              </a:ln>
              <a:solidFill>
                <a:schemeClr val="accent1">
                  <a:lumMod val="60000"/>
                  <a:lumOff val="40000"/>
                </a:schemeClr>
              </a:solidFill>
              <a:latin typeface="Verdana" pitchFamily="34" charset="0"/>
            </a:endParaRPr>
          </a:p>
        </p:txBody>
      </p:sp>
      <p:sp>
        <p:nvSpPr>
          <p:cNvPr id="3" name="Rectangle 2"/>
          <p:cNvSpPr>
            <a:spLocks noGrp="1"/>
          </p:cNvSpPr>
          <p:nvPr>
            <p:ph type="subTitle" idx="1"/>
          </p:nvPr>
        </p:nvSpPr>
        <p:spPr>
          <a:xfrm>
            <a:off x="3131840" y="332656"/>
            <a:ext cx="5688632" cy="2160240"/>
          </a:xfrm>
          <a:solidFill>
            <a:schemeClr val="tx2">
              <a:lumMod val="40000"/>
              <a:lumOff val="60000"/>
            </a:schemeClr>
          </a:solidFill>
          <a:ln>
            <a:solidFill>
              <a:schemeClr val="bg2">
                <a:lumMod val="50000"/>
              </a:schemeClr>
            </a:solidFill>
          </a:ln>
        </p:spPr>
        <p:txBody>
          <a:bodyPr>
            <a:normAutofit lnSpcReduction="10000"/>
          </a:bodyPr>
          <a:lstStyle/>
          <a:p>
            <a:pPr algn="ctr"/>
            <a:r>
              <a:rPr lang="es-CL" altLang="es-CL" sz="3600" b="1" i="1" dirty="0">
                <a:solidFill>
                  <a:schemeClr val="bg2"/>
                </a:solidFill>
                <a:effectLst>
                  <a:outerShdw blurRad="38100" dist="38100" dir="2700000" algn="tl">
                    <a:srgbClr val="000000">
                      <a:alpha val="43137"/>
                    </a:srgbClr>
                  </a:outerShdw>
                </a:effectLst>
                <a:latin typeface="Garamond" panose="02020404030301010803" pitchFamily="18" charset="0"/>
              </a:rPr>
              <a:t>Estatuto Orgánico y Reglamento General de la Asociación de Mujeres Laicas de Chile </a:t>
            </a:r>
          </a:p>
          <a:p>
            <a:pPr algn="ctr"/>
            <a:endParaRPr lang="es-CL" altLang="es-CL" sz="2000" b="1" dirty="0">
              <a:solidFill>
                <a:schemeClr val="bg2"/>
              </a:solidFill>
              <a:latin typeface="Garamond" panose="02020404030301010803" pitchFamily="18" charset="0"/>
            </a:endParaRPr>
          </a:p>
          <a:p>
            <a:pPr algn="ctr"/>
            <a:endParaRPr lang="es-CL" altLang="es-CL" sz="2000" b="1" dirty="0">
              <a:solidFill>
                <a:schemeClr val="bg2"/>
              </a:solidFill>
              <a:latin typeface="Garamond" panose="02020404030301010803" pitchFamily="18" charset="0"/>
            </a:endParaRPr>
          </a:p>
          <a:p>
            <a:endParaRPr lang="es-ES" dirty="0">
              <a:solidFill>
                <a:schemeClr val="bg1">
                  <a:lumMod val="85000"/>
                </a:schemeClr>
              </a:solidFill>
              <a:latin typeface="Verdana" pitchFamily="34" charset="0"/>
            </a:endParaRPr>
          </a:p>
        </p:txBody>
      </p:sp>
      <p:pic>
        <p:nvPicPr>
          <p:cNvPr id="4" name="Picture 86">
            <a:extLst>
              <a:ext uri="{FF2B5EF4-FFF2-40B4-BE49-F238E27FC236}">
                <a16:creationId xmlns="" xmlns:a16="http://schemas.microsoft.com/office/drawing/2014/main" id="{A063FCB1-2B3D-461D-A2B3-DE9A8F085CF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0383" t="25641" r="35669"/>
          <a:stretch>
            <a:fillRect/>
          </a:stretch>
        </p:blipFill>
        <p:spPr bwMode="auto">
          <a:xfrm>
            <a:off x="683568" y="548680"/>
            <a:ext cx="1440160" cy="1133521"/>
          </a:xfrm>
          <a:prstGeom prst="ellipse">
            <a:avLst/>
          </a:prstGeom>
          <a:ln w="19050">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 xmlns:a16="http://schemas.microsoft.com/office/drawing/2014/main" id="{2B39AAAD-9F3A-40AE-ADDD-A4199503CA98}"/>
              </a:ext>
            </a:extLst>
          </p:cNvPr>
          <p:cNvSpPr txBox="1"/>
          <p:nvPr/>
        </p:nvSpPr>
        <p:spPr>
          <a:xfrm>
            <a:off x="3203848" y="3284984"/>
            <a:ext cx="5472608" cy="2954655"/>
          </a:xfrm>
          <a:prstGeom prst="rect">
            <a:avLst/>
          </a:prstGeom>
          <a:noFill/>
          <a:ln>
            <a:solidFill>
              <a:schemeClr val="accent2">
                <a:lumMod val="40000"/>
                <a:lumOff val="60000"/>
              </a:schemeClr>
            </a:solidFill>
          </a:ln>
          <a:effectLst>
            <a:glow rad="101600">
              <a:schemeClr val="accent2">
                <a:satMod val="175000"/>
                <a:alpha val="40000"/>
              </a:schemeClr>
            </a:glow>
          </a:effectLst>
        </p:spPr>
        <p:txBody>
          <a:bodyPr wrap="square" rtlCol="0">
            <a:spAutoFit/>
          </a:bodyPr>
          <a:lstStyle/>
          <a:p>
            <a:pPr algn="ctr"/>
            <a:r>
              <a:rPr lang="es-CL" altLang="es-CL" sz="2800" b="1" dirty="0">
                <a:solidFill>
                  <a:schemeClr val="bg2"/>
                </a:solidFill>
                <a:effectLst>
                  <a:outerShdw blurRad="38100" dist="38100" dir="2700000" algn="tl">
                    <a:srgbClr val="000000">
                      <a:alpha val="43137"/>
                    </a:srgbClr>
                  </a:outerShdw>
                </a:effectLst>
                <a:latin typeface="Garamond" panose="02020404030301010803" pitchFamily="18" charset="0"/>
              </a:rPr>
              <a:t>Proceso de Elecciones  </a:t>
            </a:r>
          </a:p>
          <a:p>
            <a:pPr algn="ctr"/>
            <a:r>
              <a:rPr lang="es-CL" altLang="es-CL" sz="2800" b="1" dirty="0">
                <a:solidFill>
                  <a:schemeClr val="bg2"/>
                </a:solidFill>
                <a:effectLst>
                  <a:outerShdw blurRad="38100" dist="38100" dir="2700000" algn="tl">
                    <a:srgbClr val="000000">
                      <a:alpha val="43137"/>
                    </a:srgbClr>
                  </a:outerShdw>
                </a:effectLst>
                <a:latin typeface="Garamond" panose="02020404030301010803" pitchFamily="18" charset="0"/>
              </a:rPr>
              <a:t>Directorio </a:t>
            </a:r>
            <a:r>
              <a:rPr lang="es-CL" altLang="es-CL" sz="2800" b="1" dirty="0" smtClean="0">
                <a:solidFill>
                  <a:schemeClr val="bg2"/>
                </a:solidFill>
                <a:effectLst>
                  <a:outerShdw blurRad="38100" dist="38100" dir="2700000" algn="tl">
                    <a:srgbClr val="000000">
                      <a:alpha val="43137"/>
                    </a:srgbClr>
                  </a:outerShdw>
                </a:effectLst>
                <a:latin typeface="Garamond" panose="02020404030301010803" pitchFamily="18" charset="0"/>
              </a:rPr>
              <a:t>2019. </a:t>
            </a:r>
            <a:endParaRPr lang="es-CL" altLang="es-CL" sz="2800" b="1" dirty="0">
              <a:solidFill>
                <a:schemeClr val="bg2"/>
              </a:solidFill>
              <a:effectLst>
                <a:outerShdw blurRad="38100" dist="38100" dir="2700000" algn="tl">
                  <a:srgbClr val="000000">
                    <a:alpha val="43137"/>
                  </a:srgbClr>
                </a:outerShdw>
              </a:effectLst>
              <a:latin typeface="Garamond" panose="02020404030301010803" pitchFamily="18" charset="0"/>
            </a:endParaRPr>
          </a:p>
          <a:p>
            <a:pPr algn="ctr"/>
            <a:r>
              <a:rPr lang="es-CL" altLang="es-CL" sz="2800" b="1" dirty="0">
                <a:solidFill>
                  <a:schemeClr val="bg2"/>
                </a:solidFill>
                <a:effectLst>
                  <a:outerShdw blurRad="38100" dist="38100" dir="2700000" algn="tl">
                    <a:srgbClr val="000000">
                      <a:alpha val="43137"/>
                    </a:srgbClr>
                  </a:outerShdw>
                </a:effectLst>
                <a:latin typeface="Garamond" panose="02020404030301010803" pitchFamily="18" charset="0"/>
              </a:rPr>
              <a:t>Artículos relacionados con las Elecciones de Directorio de un </a:t>
            </a:r>
          </a:p>
          <a:p>
            <a:pPr algn="ctr"/>
            <a:r>
              <a:rPr lang="es-CL" altLang="es-CL" sz="2800" b="1" dirty="0">
                <a:solidFill>
                  <a:schemeClr val="bg2"/>
                </a:solidFill>
                <a:effectLst>
                  <a:outerShdw blurRad="38100" dist="38100" dir="2700000" algn="tl">
                    <a:srgbClr val="000000">
                      <a:alpha val="43137"/>
                    </a:srgbClr>
                  </a:outerShdw>
                </a:effectLst>
                <a:latin typeface="Garamond" panose="02020404030301010803" pitchFamily="18" charset="0"/>
              </a:rPr>
              <a:t>Centro Femenino.</a:t>
            </a:r>
          </a:p>
          <a:p>
            <a:pPr algn="ctr"/>
            <a:r>
              <a:rPr lang="es-CL" altLang="es-CL" sz="2800" b="1" dirty="0">
                <a:solidFill>
                  <a:schemeClr val="bg2"/>
                </a:solidFill>
                <a:effectLst>
                  <a:outerShdw blurRad="38100" dist="38100" dir="2700000" algn="tl">
                    <a:srgbClr val="000000">
                      <a:alpha val="43137"/>
                    </a:srgbClr>
                  </a:outerShdw>
                </a:effectLst>
                <a:latin typeface="Garamond" panose="02020404030301010803" pitchFamily="18" charset="0"/>
              </a:rPr>
              <a:t>Requisitos y perfil de los cargos.</a:t>
            </a:r>
          </a:p>
          <a:p>
            <a:endParaRPr lang="es-CL" dirty="0"/>
          </a:p>
        </p:txBody>
      </p:sp>
      <p:pic>
        <p:nvPicPr>
          <p:cNvPr id="7" name="Picture 4" descr="logo">
            <a:extLst>
              <a:ext uri="{FF2B5EF4-FFF2-40B4-BE49-F238E27FC236}">
                <a16:creationId xmlns="" xmlns:a16="http://schemas.microsoft.com/office/drawing/2014/main" id="{278BDAFE-4937-4E09-89A4-B1D0F9DBF683}"/>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292080" y="2708920"/>
            <a:ext cx="1198986" cy="363193"/>
          </a:xfrm>
          <a:prstGeom prst="rect">
            <a:avLst/>
          </a:prstGeom>
          <a:ln w="190500" cap="sq">
            <a:solidFill>
              <a:srgbClr val="D3A77B"/>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539552" y="188640"/>
            <a:ext cx="7239000" cy="1706448"/>
          </a:xfrm>
        </p:spPr>
        <p:txBody>
          <a:bodyPr>
            <a:normAutofit fontScale="90000"/>
          </a:bodyPr>
          <a:lstStyle/>
          <a:p>
            <a:pPr algn="ctr"/>
            <a:r>
              <a:rPr lang="es-CL" sz="3100" dirty="0">
                <a:solidFill>
                  <a:srgbClr val="800000"/>
                </a:solidFill>
                <a:latin typeface="Garamond" panose="02020404030301010803" pitchFamily="18" charset="0"/>
              </a:rPr>
              <a:t>Capítulo 4°. Art. 54: </a:t>
            </a:r>
            <a:r>
              <a:rPr lang="es-CL" sz="4000" dirty="0">
                <a:solidFill>
                  <a:srgbClr val="800000"/>
                </a:solidFill>
                <a:latin typeface="Garamond" panose="02020404030301010803" pitchFamily="18" charset="0"/>
              </a:rPr>
              <a:t/>
            </a:r>
            <a:br>
              <a:rPr lang="es-CL" sz="40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Atribuciones y Deberes de la Presidenta:</a:t>
            </a:r>
            <a:r>
              <a:rPr lang="es-ES_tradnl" sz="3100" dirty="0">
                <a:solidFill>
                  <a:srgbClr val="800000"/>
                </a:solidFill>
                <a:latin typeface="Garamond" panose="02020404030301010803" pitchFamily="18" charset="0"/>
              </a:rPr>
              <a:t/>
            </a:r>
            <a:br>
              <a:rPr lang="es-ES_tradnl" sz="3100" dirty="0">
                <a:solidFill>
                  <a:srgbClr val="800000"/>
                </a:solidFill>
                <a:latin typeface="Garamond" panose="02020404030301010803" pitchFamily="18" charset="0"/>
              </a:rPr>
            </a:br>
            <a:endParaRPr lang="es-ES" sz="31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E11B0924-9F18-4172-A853-DC4959CADECE}"/>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r>
              <a:rPr lang="es-CL" sz="2400" b="1" dirty="0">
                <a:solidFill>
                  <a:srgbClr val="800000"/>
                </a:solidFill>
                <a:latin typeface="Garamond" panose="02020404030301010803" pitchFamily="18" charset="0"/>
              </a:rPr>
              <a:t>Presidir las reuniones del Centro Femenino.</a:t>
            </a:r>
          </a:p>
          <a:p>
            <a:pPr algn="just">
              <a:buClr>
                <a:schemeClr val="accent3"/>
              </a:buClr>
              <a:defRPr/>
            </a:pPr>
            <a:r>
              <a:rPr lang="es-CL" sz="2400" b="1" dirty="0">
                <a:solidFill>
                  <a:srgbClr val="800000"/>
                </a:solidFill>
                <a:latin typeface="Garamond" panose="02020404030301010803" pitchFamily="18" charset="0"/>
              </a:rPr>
              <a:t>Representar al Centro en todas las actividades de la Institución a nivel Nacional y Regional.</a:t>
            </a:r>
          </a:p>
          <a:p>
            <a:pPr algn="just">
              <a:buClr>
                <a:schemeClr val="accent3"/>
              </a:buClr>
              <a:defRPr/>
            </a:pPr>
            <a:r>
              <a:rPr lang="es-CL" sz="2400" b="1" dirty="0">
                <a:solidFill>
                  <a:srgbClr val="800000"/>
                </a:solidFill>
                <a:latin typeface="Garamond" panose="02020404030301010803" pitchFamily="18" charset="0"/>
              </a:rPr>
              <a:t>Firmar, en conjunto con la Secretaria y/o Tesorera, toda la documentación oficial del Centro, acorde a sus funciones.</a:t>
            </a:r>
          </a:p>
          <a:p>
            <a:pPr algn="just">
              <a:buClr>
                <a:schemeClr val="accent3"/>
              </a:buClr>
              <a:defRPr/>
            </a:pPr>
            <a:r>
              <a:rPr lang="es-CL" sz="2400" b="1" dirty="0">
                <a:solidFill>
                  <a:srgbClr val="800000"/>
                </a:solidFill>
                <a:latin typeface="Garamond" panose="02020404030301010803" pitchFamily="18" charset="0"/>
              </a:rPr>
              <a:t>Representar al Centro en todas las actividades de la Institución a nivel Nacional y Regional.</a:t>
            </a:r>
          </a:p>
          <a:p>
            <a:pPr algn="just">
              <a:buClr>
                <a:schemeClr val="accent3"/>
              </a:buClr>
              <a:defRPr/>
            </a:pPr>
            <a:r>
              <a:rPr lang="es-CL" sz="2400" b="1" dirty="0">
                <a:solidFill>
                  <a:srgbClr val="800000"/>
                </a:solidFill>
                <a:latin typeface="Garamond" panose="02020404030301010803" pitchFamily="18" charset="0"/>
              </a:rPr>
              <a:t>Firmar, en conjunto con la Secretaria y/o Tesorera, toda la documentación oficial del Centro, acorde a sus funciones.</a:t>
            </a:r>
          </a:p>
          <a:p>
            <a:pPr marL="0" indent="0">
              <a:buNone/>
            </a:pPr>
            <a:endParaRPr lang="es-CL" dirty="0"/>
          </a:p>
        </p:txBody>
      </p:sp>
      <p:pic>
        <p:nvPicPr>
          <p:cNvPr id="4" name="Imagen 3">
            <a:extLst>
              <a:ext uri="{FF2B5EF4-FFF2-40B4-BE49-F238E27FC236}">
                <a16:creationId xmlns="" xmlns:a16="http://schemas.microsoft.com/office/drawing/2014/main" id="{D7542721-659F-4FDD-843F-45D274510048}"/>
              </a:ext>
            </a:extLst>
          </p:cNvPr>
          <p:cNvPicPr>
            <a:picLocks noChangeAspect="1"/>
          </p:cNvPicPr>
          <p:nvPr/>
        </p:nvPicPr>
        <p:blipFill>
          <a:blip r:embed="rId3"/>
          <a:stretch>
            <a:fillRect/>
          </a:stretch>
        </p:blipFill>
        <p:spPr>
          <a:xfrm rot="1810905">
            <a:off x="6493547" y="1156107"/>
            <a:ext cx="1367357" cy="906617"/>
          </a:xfrm>
          <a:prstGeom prst="ellipse">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457200" y="179118"/>
            <a:ext cx="7239000" cy="1463040"/>
          </a:xfrm>
        </p:spPr>
        <p:txBody>
          <a:bodyPr>
            <a:normAutofit fontScale="90000"/>
          </a:bodyPr>
          <a:lstStyle/>
          <a:p>
            <a:pPr algn="ct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Atribuciones y Deberes de la Presidenta :</a:t>
            </a:r>
            <a:br>
              <a:rPr lang="es-CL" sz="3100" dirty="0">
                <a:solidFill>
                  <a:srgbClr val="800000"/>
                </a:solidFill>
                <a:latin typeface="Garamond" panose="02020404030301010803" pitchFamily="18" charset="0"/>
              </a:rPr>
            </a:br>
            <a:r>
              <a:rPr lang="es-CL" sz="2000" dirty="0">
                <a:solidFill>
                  <a:srgbClr val="800000"/>
                </a:solidFill>
                <a:latin typeface="Garamond" panose="02020404030301010803" pitchFamily="18" charset="0"/>
              </a:rPr>
              <a:t> (continuación)</a:t>
            </a:r>
            <a:r>
              <a:rPr lang="es-ES_tradnl" sz="2000" dirty="0">
                <a:solidFill>
                  <a:srgbClr val="800000"/>
                </a:solidFill>
                <a:latin typeface="Garamond" panose="02020404030301010803" pitchFamily="18" charset="0"/>
              </a:rPr>
              <a:t/>
            </a:r>
            <a:br>
              <a:rPr lang="es-ES_tradnl" sz="2000" dirty="0">
                <a:solidFill>
                  <a:srgbClr val="800000"/>
                </a:solidFill>
                <a:latin typeface="Garamond" panose="02020404030301010803" pitchFamily="18" charset="0"/>
              </a:rPr>
            </a:br>
            <a:endParaRPr lang="es-ES" sz="20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D25CA925-3D2F-48E0-9B64-5867130E66AE}"/>
              </a:ext>
            </a:extLst>
          </p:cNvPr>
          <p:cNvSpPr>
            <a:spLocks noGrp="1"/>
          </p:cNvSpPr>
          <p:nvPr>
            <p:ph idx="1"/>
          </p:nvPr>
        </p:nvSpPr>
        <p:spPr>
          <a:xfrm>
            <a:off x="457200" y="1844824"/>
            <a:ext cx="7239000" cy="48463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Clr>
                <a:schemeClr val="accent3"/>
              </a:buClr>
              <a:defRPr/>
            </a:pPr>
            <a:r>
              <a:rPr lang="es-CL" b="1" dirty="0">
                <a:solidFill>
                  <a:srgbClr val="800000"/>
                </a:solidFill>
                <a:latin typeface="Garamond" panose="02020404030301010803" pitchFamily="18" charset="0"/>
              </a:rPr>
              <a:t>Mantener un clima de relación armónica y de respeto en las reuniones del Centro.</a:t>
            </a:r>
          </a:p>
          <a:p>
            <a:pPr algn="just">
              <a:buClr>
                <a:schemeClr val="accent3"/>
              </a:buClr>
              <a:defRPr/>
            </a:pPr>
            <a:r>
              <a:rPr lang="es-CL" b="1" dirty="0">
                <a:solidFill>
                  <a:srgbClr val="AC7F00"/>
                </a:solidFill>
                <a:latin typeface="Garamond" panose="02020404030301010803" pitchFamily="18" charset="0"/>
              </a:rPr>
              <a:t> </a:t>
            </a:r>
            <a:r>
              <a:rPr lang="es-CL" b="1" dirty="0">
                <a:solidFill>
                  <a:srgbClr val="800000"/>
                </a:solidFill>
                <a:latin typeface="Garamond" panose="02020404030301010803" pitchFamily="18" charset="0"/>
              </a:rPr>
              <a:t>Mantener una permanente relación con la Logia auspiciadora.</a:t>
            </a:r>
          </a:p>
          <a:p>
            <a:pPr algn="just">
              <a:buClr>
                <a:schemeClr val="accent3"/>
              </a:buClr>
              <a:defRPr/>
            </a:pPr>
            <a:r>
              <a:rPr lang="es-CL" b="1" dirty="0">
                <a:solidFill>
                  <a:srgbClr val="800000"/>
                </a:solidFill>
                <a:latin typeface="Garamond" panose="02020404030301010803" pitchFamily="18" charset="0"/>
              </a:rPr>
              <a:t>En la última semana de noviembre, pondrá a consideración de la Asamblea del Centro, su Memoria anual, la que una vez aprobada deberá ser enviada según distribución: Logia auspiciadora, CER, DEN y Archivo del Centro.</a:t>
            </a:r>
          </a:p>
          <a:p>
            <a:pPr algn="just">
              <a:buClr>
                <a:schemeClr val="accent3"/>
              </a:buClr>
              <a:defRPr/>
            </a:pPr>
            <a:r>
              <a:rPr lang="es-CL" b="1" dirty="0">
                <a:solidFill>
                  <a:srgbClr val="800000"/>
                </a:solidFill>
                <a:latin typeface="Garamond" panose="02020404030301010803" pitchFamily="18" charset="0"/>
              </a:rPr>
              <a:t>Entregar, en la Ceremonia de Instalación de los nuevos directorios, un resumen de la Memoria del Centro para conocimiento de los otros Centros de la región.</a:t>
            </a:r>
          </a:p>
          <a:p>
            <a:endParaRPr lang="es-CL" dirty="0"/>
          </a:p>
        </p:txBody>
      </p:sp>
      <p:pic>
        <p:nvPicPr>
          <p:cNvPr id="4" name="Imagen 3">
            <a:extLst>
              <a:ext uri="{FF2B5EF4-FFF2-40B4-BE49-F238E27FC236}">
                <a16:creationId xmlns="" xmlns:a16="http://schemas.microsoft.com/office/drawing/2014/main" id="{B48DA0CA-2C50-4C77-9BEA-FB13DE85AD34}"/>
              </a:ext>
            </a:extLst>
          </p:cNvPr>
          <p:cNvPicPr>
            <a:picLocks noChangeAspect="1"/>
          </p:cNvPicPr>
          <p:nvPr/>
        </p:nvPicPr>
        <p:blipFill>
          <a:blip r:embed="rId3"/>
          <a:stretch>
            <a:fillRect/>
          </a:stretch>
        </p:blipFill>
        <p:spPr>
          <a:xfrm rot="2246726">
            <a:off x="6660232" y="910638"/>
            <a:ext cx="1367357" cy="906617"/>
          </a:xfrm>
          <a:prstGeom prst="ellipse">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
          <p:cNvSpPr>
            <a:spLocks noGrp="1"/>
          </p:cNvSpPr>
          <p:nvPr>
            <p:ph type="title"/>
          </p:nvPr>
        </p:nvSpPr>
        <p:spPr>
          <a:xfrm>
            <a:off x="457200" y="332656"/>
            <a:ext cx="7239000" cy="1346408"/>
          </a:xfrm>
        </p:spPr>
        <p:txBody>
          <a:bodyPr>
            <a:normAutofit fontScale="90000"/>
          </a:bodyPr>
          <a:lstStyle/>
          <a:p>
            <a:pPr algn="ctr"/>
            <a:r>
              <a:rPr lang="es-CL" sz="3100" dirty="0">
                <a:solidFill>
                  <a:srgbClr val="800000"/>
                </a:solidFill>
                <a:latin typeface="Garamond" panose="02020404030301010803" pitchFamily="18" charset="0"/>
              </a:rPr>
              <a:t>Art 55°: Atribuciones y Deberes de la Vicepresidenta:</a:t>
            </a:r>
            <a:r>
              <a:rPr lang="es-ES_tradnl" sz="3100" dirty="0">
                <a:solidFill>
                  <a:srgbClr val="800000"/>
                </a:solidFill>
                <a:latin typeface="Garamond" panose="02020404030301010803" pitchFamily="18" charset="0"/>
              </a:rPr>
              <a:t/>
            </a:r>
            <a:br>
              <a:rPr lang="es-ES_tradnl" sz="3100" dirty="0">
                <a:solidFill>
                  <a:srgbClr val="800000"/>
                </a:solidFill>
                <a:latin typeface="Garamond" panose="02020404030301010803" pitchFamily="18" charset="0"/>
              </a:rPr>
            </a:br>
            <a:endParaRPr lang="es-ES" sz="31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2" name="Marcador de contenido 1">
            <a:extLst>
              <a:ext uri="{FF2B5EF4-FFF2-40B4-BE49-F238E27FC236}">
                <a16:creationId xmlns="" xmlns:a16="http://schemas.microsoft.com/office/drawing/2014/main" id="{0490F22C-358F-41ED-8E14-EB6152B331DC}"/>
              </a:ext>
            </a:extLst>
          </p:cNvPr>
          <p:cNvSpPr>
            <a:spLocks noGrp="1"/>
          </p:cNvSpPr>
          <p:nvPr>
            <p:ph idx="1"/>
          </p:nvPr>
        </p:nvSpPr>
        <p:spPr>
          <a:xfrm>
            <a:off x="457200" y="1844824"/>
            <a:ext cx="7239000" cy="3744416"/>
          </a:xfrm>
        </p:spPr>
        <p:style>
          <a:lnRef idx="2">
            <a:schemeClr val="accent1"/>
          </a:lnRef>
          <a:fillRef idx="1">
            <a:schemeClr val="lt1"/>
          </a:fillRef>
          <a:effectRef idx="0">
            <a:schemeClr val="accent1"/>
          </a:effectRef>
          <a:fontRef idx="minor">
            <a:schemeClr val="dk1"/>
          </a:fontRef>
        </p:style>
        <p:txBody>
          <a:bodyPr>
            <a:normAutofit/>
          </a:bodyPr>
          <a:lstStyle/>
          <a:p>
            <a:pPr algn="just">
              <a:buFont typeface="Courier New" panose="02070309020205020404" pitchFamily="49" charset="0"/>
              <a:buChar char="o"/>
            </a:pPr>
            <a:r>
              <a:rPr lang="es-CL" altLang="es-CL" sz="2400" b="1" dirty="0">
                <a:solidFill>
                  <a:srgbClr val="800000"/>
                </a:solidFill>
                <a:latin typeface="Garamond" panose="02020404030301010803" pitchFamily="18" charset="0"/>
              </a:rPr>
              <a:t>Las que le fije la Presidenta, secundándola en sus funciones.</a:t>
            </a:r>
          </a:p>
          <a:p>
            <a:pPr algn="just">
              <a:buFont typeface="Courier New" panose="02070309020205020404" pitchFamily="49" charset="0"/>
              <a:buChar char="o"/>
            </a:pPr>
            <a:r>
              <a:rPr lang="es-CL" altLang="es-CL" sz="2400" b="1" dirty="0">
                <a:solidFill>
                  <a:srgbClr val="800000"/>
                </a:solidFill>
                <a:latin typeface="Garamond" panose="02020404030301010803" pitchFamily="18" charset="0"/>
              </a:rPr>
              <a:t>Representar a la Presidenta en su ausencia.</a:t>
            </a:r>
          </a:p>
          <a:p>
            <a:pPr algn="just">
              <a:buFont typeface="Courier New" panose="02070309020205020404" pitchFamily="49" charset="0"/>
              <a:buChar char="o"/>
            </a:pPr>
            <a:r>
              <a:rPr lang="es-CL" altLang="es-CL" sz="2400" b="1" dirty="0">
                <a:solidFill>
                  <a:srgbClr val="800000"/>
                </a:solidFill>
                <a:latin typeface="Garamond" panose="02020404030301010803" pitchFamily="18" charset="0"/>
              </a:rPr>
              <a:t>Planificar y organizar las actividades propias del Centro, referidas a Reuniones Ordinarias y Extraordinarias, ceremonias, charlas, talleres y otras.</a:t>
            </a:r>
          </a:p>
          <a:p>
            <a:pPr algn="just">
              <a:buFont typeface="Courier New" panose="02070309020205020404" pitchFamily="49" charset="0"/>
              <a:buChar char="o"/>
            </a:pPr>
            <a:r>
              <a:rPr lang="es-CL" altLang="es-CL" sz="2400" b="1" dirty="0">
                <a:solidFill>
                  <a:srgbClr val="800000"/>
                </a:solidFill>
                <a:latin typeface="Garamond" panose="02020404030301010803" pitchFamily="18" charset="0"/>
              </a:rPr>
              <a:t>Colaborar en las actividades que desarrollen los Dptos. de Acción.</a:t>
            </a:r>
          </a:p>
          <a:p>
            <a:endParaRPr lang="es-CL" dirty="0"/>
          </a:p>
        </p:txBody>
      </p:sp>
      <p:pic>
        <p:nvPicPr>
          <p:cNvPr id="4" name="Imagen 3">
            <a:extLst>
              <a:ext uri="{FF2B5EF4-FFF2-40B4-BE49-F238E27FC236}">
                <a16:creationId xmlns="" xmlns:a16="http://schemas.microsoft.com/office/drawing/2014/main" id="{0898FD3C-7ED5-4307-A6EF-2A73360A4151}"/>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rot="773918">
            <a:off x="7380312" y="692696"/>
            <a:ext cx="1268462" cy="1268462"/>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457200" y="188640"/>
            <a:ext cx="7239000" cy="1143000"/>
          </a:xfrm>
        </p:spPr>
        <p:txBody>
          <a:bodyPr>
            <a:normAutofit/>
          </a:bodyPr>
          <a:lstStyle/>
          <a:p>
            <a:pPr algn="ctr"/>
            <a:r>
              <a:rPr lang="es-CL" sz="2800" dirty="0">
                <a:solidFill>
                  <a:srgbClr val="800000"/>
                </a:solidFill>
                <a:latin typeface="Garamond" panose="02020404030301010803" pitchFamily="18" charset="0"/>
              </a:rPr>
              <a:t>Art. 56°: Atribuciones y Deberes de la Secretaria:</a:t>
            </a:r>
            <a:endParaRPr lang="es-ES" sz="28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F77DCF90-5144-43D9-95AC-F39A8DFCE44D}"/>
              </a:ext>
            </a:extLst>
          </p:cNvPr>
          <p:cNvSpPr>
            <a:spLocks noGrp="1"/>
          </p:cNvSpPr>
          <p:nvPr>
            <p:ph idx="1"/>
          </p:nvPr>
        </p:nvSpPr>
        <p:spPr>
          <a:xfrm>
            <a:off x="457200" y="1609416"/>
            <a:ext cx="7427168" cy="48463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buClr>
                <a:schemeClr val="accent3"/>
              </a:buClr>
              <a:defRPr/>
            </a:pPr>
            <a:r>
              <a:rPr lang="es-CL" altLang="es-CL" sz="2200" b="1" dirty="0">
                <a:solidFill>
                  <a:srgbClr val="800000"/>
                </a:solidFill>
                <a:latin typeface="Garamond" panose="02020404030301010803" pitchFamily="18" charset="0"/>
              </a:rPr>
              <a:t>SERÁ  LA  MINISTRO  DE FE  DEL  CENTRO</a:t>
            </a:r>
          </a:p>
          <a:p>
            <a:pPr marL="514350" indent="-514350" algn="just">
              <a:buFont typeface="Trebuchet MS" panose="020B0603020202020204" pitchFamily="34" charset="0"/>
              <a:buAutoNum type="alphaLcPeriod"/>
            </a:pPr>
            <a:r>
              <a:rPr lang="es-CL" altLang="es-CL" sz="2200" b="1" dirty="0">
                <a:solidFill>
                  <a:srgbClr val="800000"/>
                </a:solidFill>
                <a:latin typeface="Garamond" panose="02020404030301010803" pitchFamily="18" charset="0"/>
              </a:rPr>
              <a:t>Redactar las actas y correspondencia.</a:t>
            </a:r>
          </a:p>
          <a:p>
            <a:pPr marL="514350" indent="-514350" algn="just">
              <a:buFont typeface="Trebuchet MS" panose="020B0603020202020204" pitchFamily="34" charset="0"/>
              <a:buAutoNum type="alphaLcPeriod"/>
            </a:pPr>
            <a:r>
              <a:rPr lang="es-CL" altLang="es-CL" sz="2200" b="1" dirty="0">
                <a:solidFill>
                  <a:srgbClr val="800000"/>
                </a:solidFill>
                <a:latin typeface="Garamond" panose="02020404030301010803" pitchFamily="18" charset="0"/>
              </a:rPr>
              <a:t>Dejar constancia en las actas de las asistencias, excusas e inasistencias de las socias y visitas, si las hubiere.</a:t>
            </a:r>
          </a:p>
          <a:p>
            <a:pPr marL="514350" indent="-514350" algn="just">
              <a:buFont typeface="Trebuchet MS" panose="020B0603020202020204" pitchFamily="34" charset="0"/>
              <a:buAutoNum type="alphaLcPeriod"/>
            </a:pPr>
            <a:r>
              <a:rPr lang="es-CL" altLang="es-CL" sz="2200" b="1" dirty="0">
                <a:solidFill>
                  <a:srgbClr val="800000"/>
                </a:solidFill>
                <a:latin typeface="Garamond" panose="02020404030301010803" pitchFamily="18" charset="0"/>
              </a:rPr>
              <a:t>Leer las actas para su aprobación, dejando constancia de las observaciones a que hubiere lugar, debiendo ser firmadas por la Presidenta y la Secretaria y mantener actualizado el Libro de Actas.</a:t>
            </a:r>
          </a:p>
          <a:p>
            <a:pPr marL="514350" indent="-514350" algn="just">
              <a:buFont typeface="Trebuchet MS" panose="020B0603020202020204" pitchFamily="34" charset="0"/>
              <a:buAutoNum type="alphaLcPeriod"/>
            </a:pPr>
            <a:r>
              <a:rPr lang="es-CL" altLang="es-CL" sz="2200" b="1" dirty="0">
                <a:solidFill>
                  <a:srgbClr val="800000"/>
                </a:solidFill>
                <a:latin typeface="Garamond" panose="02020404030301010803" pitchFamily="18" charset="0"/>
              </a:rPr>
              <a:t>Certificar  el porcentaje de asistencia de cada socia para el ejercicio de sus derechos estatutarios cuando sea procedente.</a:t>
            </a:r>
          </a:p>
          <a:p>
            <a:pPr marL="514350" indent="-514350" algn="just">
              <a:buFont typeface="Trebuchet MS" panose="020B0603020202020204" pitchFamily="34" charset="0"/>
              <a:buAutoNum type="alphaLcPeriod"/>
            </a:pPr>
            <a:r>
              <a:rPr lang="es-CL" altLang="es-CL" sz="2200" b="1" dirty="0">
                <a:solidFill>
                  <a:srgbClr val="800000"/>
                </a:solidFill>
                <a:latin typeface="Garamond" panose="02020404030301010803" pitchFamily="18" charset="0"/>
              </a:rPr>
              <a:t>Mantener actualizada y a disposición de cada socia su Hoja de Vida Institucional.</a:t>
            </a:r>
          </a:p>
          <a:p>
            <a:pPr marL="514350" indent="-514350" algn="just">
              <a:buFont typeface="Trebuchet MS" panose="020B0603020202020204" pitchFamily="34" charset="0"/>
              <a:buAutoNum type="alphaLcPeriod"/>
            </a:pPr>
            <a:r>
              <a:rPr lang="es-CL" altLang="es-CL" sz="2200" b="1" dirty="0">
                <a:solidFill>
                  <a:srgbClr val="800000"/>
                </a:solidFill>
                <a:latin typeface="Garamond" panose="02020404030301010803" pitchFamily="18" charset="0"/>
              </a:rPr>
              <a:t>Una vez elegida la nueva directiva del Centro, deberá comunicarlo inmediatamente a la Logia auspiciadora y a la Presidenta del Comité Ejecutivo Regional.</a:t>
            </a:r>
          </a:p>
          <a:p>
            <a:endParaRPr lang="es-CL" dirty="0"/>
          </a:p>
        </p:txBody>
      </p:sp>
      <p:pic>
        <p:nvPicPr>
          <p:cNvPr id="5" name="Picture 4" descr="Resultado de imagen para cuadernos de tesorería">
            <a:extLst>
              <a:ext uri="{FF2B5EF4-FFF2-40B4-BE49-F238E27FC236}">
                <a16:creationId xmlns="" xmlns:a16="http://schemas.microsoft.com/office/drawing/2014/main" id="{E269FAA1-FA81-41F5-9BB8-FA642858A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85583">
            <a:off x="6313508" y="1123930"/>
            <a:ext cx="1490033" cy="11569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422935" y="121851"/>
            <a:ext cx="7239000" cy="1289685"/>
          </a:xfrm>
        </p:spPr>
        <p:txBody>
          <a:bodyPr>
            <a:noAutofit/>
          </a:bodyPr>
          <a:lstStyle/>
          <a:p>
            <a:pPr algn="ctr"/>
            <a:r>
              <a:rPr lang="es-CL" sz="2800" dirty="0">
                <a:solidFill>
                  <a:srgbClr val="800000"/>
                </a:solidFill>
                <a:latin typeface="Garamond" panose="02020404030301010803" pitchFamily="18" charset="0"/>
              </a:rPr>
              <a:t>Art. 57°: Atribuciones y Deberes de la</a:t>
            </a:r>
            <a:r>
              <a:rPr lang="es-CL" altLang="es-CL" sz="2800" dirty="0">
                <a:latin typeface="Garamond" panose="02020404030301010803" pitchFamily="18" charset="0"/>
              </a:rPr>
              <a:t> </a:t>
            </a:r>
            <a:r>
              <a:rPr lang="es-CL" altLang="es-CL" sz="2800" dirty="0">
                <a:solidFill>
                  <a:srgbClr val="800000"/>
                </a:solidFill>
                <a:latin typeface="Garamond" panose="02020404030301010803" pitchFamily="18" charset="0"/>
              </a:rPr>
              <a:t>Tesorera:</a:t>
            </a:r>
            <a:r>
              <a:rPr lang="es-ES_tradnl" sz="2800" dirty="0">
                <a:solidFill>
                  <a:srgbClr val="800000"/>
                </a:solidFill>
                <a:latin typeface="Garamond" panose="02020404030301010803" pitchFamily="18" charset="0"/>
              </a:rPr>
              <a:t/>
            </a:r>
            <a:br>
              <a:rPr lang="es-ES_tradnl" sz="2800" dirty="0">
                <a:solidFill>
                  <a:srgbClr val="800000"/>
                </a:solidFill>
                <a:latin typeface="Garamond" panose="02020404030301010803" pitchFamily="18" charset="0"/>
              </a:rPr>
            </a:br>
            <a:endParaRPr lang="es-ES" sz="28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5364DA00-441F-4FFF-82F0-5E1EDB3EBCB5}"/>
              </a:ext>
            </a:extLst>
          </p:cNvPr>
          <p:cNvSpPr>
            <a:spLocks noGrp="1"/>
          </p:cNvSpPr>
          <p:nvPr>
            <p:ph idx="1"/>
          </p:nvPr>
        </p:nvSpPr>
        <p:spPr>
          <a:xfrm>
            <a:off x="107504" y="1052736"/>
            <a:ext cx="7992888" cy="5733256"/>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ctr">
              <a:buClr>
                <a:schemeClr val="accent3"/>
              </a:buClr>
              <a:defRPr/>
            </a:pPr>
            <a:r>
              <a:rPr lang="es-CL" sz="7200" b="1" dirty="0">
                <a:solidFill>
                  <a:srgbClr val="800000"/>
                </a:solidFill>
                <a:latin typeface="Garamond" panose="02020404030301010803" pitchFamily="18" charset="0"/>
              </a:rPr>
              <a:t>SERÁ LA ENCARGADA DE LA RECAUDACIÓN, CUSTODIA Y MANEJO DE LOS BIENES DEL CENTRO.</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Abrir, llevar al día y cerrar oportunamente, los libros de la Tesorería.</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Presentar al Directorio del Centro, como éste lo solicite, un informe del estado de fondos.</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Administrar, conjuntamente con la Presidenta, los fondos de la tesorería del Centro.</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Pagar los gastos autorizados por el Centro.</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Informar al Directorio del Centro, el atraso de las socias en el pago de sus cotizaciones.</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Entregar el Balance aprobado por la Comisión Revisora de Cuentas, para que la Presidenta pueda incluirlo en su cuenta anual.</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Cobrar y remitir trimestralmente las cuotas que correspondan a los compromisos contraídos con los organismos de la Institución, adjuntando los comprobantes de depósitos correspondientes y la nómina de las socias por las que se cotiza.</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Comunicar a la Tesorería Nacional y a la Tesorería Regional la fecha exacta de ingreso o retiro de las socias, indicando el nombre completo en el formulario de pago.</a:t>
            </a:r>
          </a:p>
          <a:p>
            <a:pPr marL="514350" indent="-514350" algn="just">
              <a:buClr>
                <a:schemeClr val="accent3"/>
              </a:buClr>
              <a:buFont typeface="+mj-lt"/>
              <a:buAutoNum type="alphaLcPeriod"/>
              <a:defRPr/>
            </a:pPr>
            <a:r>
              <a:rPr lang="es-CL" sz="7200" b="1" dirty="0">
                <a:solidFill>
                  <a:srgbClr val="800000"/>
                </a:solidFill>
                <a:latin typeface="Garamond" panose="02020404030301010803" pitchFamily="18" charset="0"/>
              </a:rPr>
              <a:t>Confeccionar y mantener actualizado el inventario de los bienes del Centro.</a:t>
            </a:r>
          </a:p>
          <a:p>
            <a:endParaRPr lang="es-CL" dirty="0"/>
          </a:p>
        </p:txBody>
      </p:sp>
      <p:pic>
        <p:nvPicPr>
          <p:cNvPr id="5" name="Imagen 4">
            <a:extLst>
              <a:ext uri="{FF2B5EF4-FFF2-40B4-BE49-F238E27FC236}">
                <a16:creationId xmlns="" xmlns:a16="http://schemas.microsoft.com/office/drawing/2014/main" id="{E41C2CA0-7BCE-492F-9DB5-37670473E135}"/>
              </a:ext>
            </a:extLst>
          </p:cNvPr>
          <p:cNvPicPr>
            <a:picLocks noChangeAspect="1"/>
          </p:cNvPicPr>
          <p:nvPr/>
        </p:nvPicPr>
        <p:blipFill>
          <a:blip r:embed="rId3"/>
          <a:stretch>
            <a:fillRect/>
          </a:stretch>
        </p:blipFill>
        <p:spPr>
          <a:xfrm rot="470091">
            <a:off x="7481550" y="724855"/>
            <a:ext cx="1599275" cy="103639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9F3218-FCC4-4932-96A2-586C8A7C5D52}"/>
              </a:ext>
            </a:extLst>
          </p:cNvPr>
          <p:cNvSpPr>
            <a:spLocks noGrp="1"/>
          </p:cNvSpPr>
          <p:nvPr>
            <p:ph type="title"/>
          </p:nvPr>
        </p:nvSpPr>
        <p:spPr/>
        <p:txBody>
          <a:bodyPr>
            <a:normAutofit fontScale="90000"/>
          </a:bodyPr>
          <a:lstStyle/>
          <a:p>
            <a:pPr algn="ctr"/>
            <a:r>
              <a:rPr lang="es-CL" sz="3100" dirty="0">
                <a:solidFill>
                  <a:srgbClr val="800000"/>
                </a:solidFill>
                <a:latin typeface="Garamond" panose="02020404030301010803" pitchFamily="18" charset="0"/>
              </a:rPr>
              <a:t>Art. 58°: Atribuciones y </a:t>
            </a:r>
            <a:r>
              <a:rPr lang="es-CL" sz="2700" dirty="0">
                <a:solidFill>
                  <a:srgbClr val="800000"/>
                </a:solidFill>
                <a:latin typeface="Garamond" panose="02020404030301010803" pitchFamily="18" charset="0"/>
              </a:rPr>
              <a:t>Deberes de la</a:t>
            </a:r>
            <a:r>
              <a:rPr lang="es-CL" altLang="es-CL" sz="2700" dirty="0"/>
              <a:t> </a:t>
            </a:r>
            <a:r>
              <a:rPr lang="es-CL" altLang="es-CL" sz="2700" dirty="0">
                <a:solidFill>
                  <a:srgbClr val="800000"/>
                </a:solidFill>
                <a:latin typeface="Garamond" panose="02020404030301010803" pitchFamily="18" charset="0"/>
              </a:rPr>
              <a:t>Directora Ideológica:</a:t>
            </a:r>
            <a:r>
              <a:rPr lang="es-ES_tradnl" sz="2700" dirty="0">
                <a:solidFill>
                  <a:srgbClr val="800000"/>
                </a:solidFill>
                <a:latin typeface="Garamond" panose="02020404030301010803" pitchFamily="18" charset="0"/>
              </a:rPr>
              <a:t/>
            </a:r>
            <a:br>
              <a:rPr lang="es-ES_tradnl" sz="2700" dirty="0">
                <a:solidFill>
                  <a:srgbClr val="800000"/>
                </a:solidFill>
                <a:latin typeface="Garamond" panose="02020404030301010803" pitchFamily="18" charset="0"/>
              </a:rPr>
            </a:br>
            <a:endParaRPr lang="es-CL" sz="2700" dirty="0"/>
          </a:p>
        </p:txBody>
      </p:sp>
      <p:sp>
        <p:nvSpPr>
          <p:cNvPr id="3" name="Marcador de contenido 2">
            <a:extLst>
              <a:ext uri="{FF2B5EF4-FFF2-40B4-BE49-F238E27FC236}">
                <a16:creationId xmlns="" xmlns:a16="http://schemas.microsoft.com/office/drawing/2014/main" id="{DDA03FDF-C7A5-4EA7-A88E-7714FD630DA2}"/>
              </a:ext>
            </a:extLst>
          </p:cNvPr>
          <p:cNvSpPr>
            <a:spLocks noGrp="1"/>
          </p:cNvSpPr>
          <p:nvPr>
            <p:ph idx="1"/>
          </p:nvPr>
        </p:nvSpPr>
        <p:spPr>
          <a:xfrm>
            <a:off x="323528" y="1268760"/>
            <a:ext cx="7560840" cy="511256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92075" indent="17463" algn="ctr">
              <a:buClr>
                <a:schemeClr val="accent3"/>
              </a:buClr>
              <a:defRPr/>
            </a:pPr>
            <a:r>
              <a:rPr lang="es-CL" sz="2400" b="1" dirty="0">
                <a:solidFill>
                  <a:srgbClr val="800000"/>
                </a:solidFill>
                <a:latin typeface="Garamond" panose="02020404030301010803" pitchFamily="18" charset="0"/>
              </a:rPr>
              <a:t> SERÁ LA ENCARGADA DE DESARROLLAR LOS                PROGRAMAS DE TRABAJO DE SU DPTO.</a:t>
            </a:r>
          </a:p>
          <a:p>
            <a:pPr marL="92075" indent="17463" algn="ctr">
              <a:buClr>
                <a:schemeClr val="accent3"/>
              </a:buClr>
              <a:defRPr/>
            </a:pPr>
            <a:endParaRPr lang="es-CL" sz="2400" b="1" dirty="0">
              <a:solidFill>
                <a:srgbClr val="800000"/>
              </a:solidFill>
              <a:latin typeface="Garamond" panose="02020404030301010803" pitchFamily="18" charset="0"/>
            </a:endParaRP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Estimular el aprendizaje ideológico para la internalización y práctica de nuestra Declaración de Principios y Promesa Institucional.</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Preparar, desde el punto de vista ideológico, a la postulante a socia, teniendo como apoyo el Manual existente al efecto.</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Fijar la calendarización de los trabajos.</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Organizar actividades inherentes al cargo.</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Entregar oportunamente a la Presidenta del Centro y Directora Regional, los informes del trabajo realizado en su Departamento.</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Asistir a las reuniones programadas por la Directora Regional y/o Nacional Ideológica.</a:t>
            </a:r>
            <a:endParaRPr lang="es-CL" dirty="0"/>
          </a:p>
        </p:txBody>
      </p:sp>
      <p:pic>
        <p:nvPicPr>
          <p:cNvPr id="4" name="Imagen 3">
            <a:extLst>
              <a:ext uri="{FF2B5EF4-FFF2-40B4-BE49-F238E27FC236}">
                <a16:creationId xmlns="" xmlns:a16="http://schemas.microsoft.com/office/drawing/2014/main" id="{784A7DB4-095C-4F94-85A5-A229AAAFB9B4}"/>
              </a:ext>
            </a:extLst>
          </p:cNvPr>
          <p:cNvPicPr>
            <a:picLocks noChangeAspect="1"/>
          </p:cNvPicPr>
          <p:nvPr/>
        </p:nvPicPr>
        <p:blipFill>
          <a:blip r:embed="rId2"/>
          <a:stretch>
            <a:fillRect/>
          </a:stretch>
        </p:blipFill>
        <p:spPr>
          <a:xfrm>
            <a:off x="7369967" y="620689"/>
            <a:ext cx="1505899" cy="14787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775419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64F210B-B4D3-4D41-AF77-4A38D6DBC23A}"/>
              </a:ext>
            </a:extLst>
          </p:cNvPr>
          <p:cNvSpPr>
            <a:spLocks noGrp="1"/>
          </p:cNvSpPr>
          <p:nvPr>
            <p:ph type="title"/>
          </p:nvPr>
        </p:nvSpPr>
        <p:spPr>
          <a:xfrm>
            <a:off x="457200" y="116632"/>
            <a:ext cx="7239000" cy="1706448"/>
          </a:xfrm>
        </p:spPr>
        <p:txBody>
          <a:bodyPr>
            <a:normAutofit fontScale="90000"/>
          </a:bodyPr>
          <a:lstStyle/>
          <a:p>
            <a:pPr algn="ctr"/>
            <a:r>
              <a:rPr lang="es-CL" sz="3100" dirty="0">
                <a:solidFill>
                  <a:srgbClr val="800000"/>
                </a:solidFill>
                <a:latin typeface="Garamond" panose="02020404030301010803" pitchFamily="18" charset="0"/>
              </a:rPr>
              <a:t>Art. 59°: Atribuciones y Deberes de la</a:t>
            </a:r>
            <a:r>
              <a:rPr lang="es-CL" altLang="es-CL" sz="3100" dirty="0"/>
              <a:t> </a:t>
            </a:r>
            <a:r>
              <a:rPr lang="es-CL" altLang="es-CL" sz="3100" dirty="0">
                <a:solidFill>
                  <a:srgbClr val="800000"/>
                </a:solidFill>
                <a:latin typeface="Garamond" panose="02020404030301010803" pitchFamily="18" charset="0"/>
              </a:rPr>
              <a:t>Directora de Cultura y Divulgación.</a:t>
            </a:r>
            <a:r>
              <a:rPr lang="es-ES_tradnl" sz="3100" dirty="0">
                <a:solidFill>
                  <a:srgbClr val="800000"/>
                </a:solidFill>
                <a:latin typeface="Garamond" panose="02020404030301010803" pitchFamily="18" charset="0"/>
              </a:rPr>
              <a:t/>
            </a:r>
            <a:br>
              <a:rPr lang="es-ES_tradnl" sz="3100" dirty="0">
                <a:solidFill>
                  <a:srgbClr val="800000"/>
                </a:solidFill>
                <a:latin typeface="Garamond" panose="02020404030301010803" pitchFamily="18" charset="0"/>
              </a:rPr>
            </a:br>
            <a:endParaRPr lang="es-CL" sz="3100" dirty="0"/>
          </a:p>
        </p:txBody>
      </p:sp>
      <p:sp>
        <p:nvSpPr>
          <p:cNvPr id="3" name="Marcador de contenido 2">
            <a:extLst>
              <a:ext uri="{FF2B5EF4-FFF2-40B4-BE49-F238E27FC236}">
                <a16:creationId xmlns="" xmlns:a16="http://schemas.microsoft.com/office/drawing/2014/main" id="{E295231C-63EA-49DB-86AF-4A6B785D0A0E}"/>
              </a:ext>
            </a:extLst>
          </p:cNvPr>
          <p:cNvSpPr>
            <a:spLocks noGrp="1"/>
          </p:cNvSpPr>
          <p:nvPr>
            <p:ph idx="1"/>
          </p:nvPr>
        </p:nvSpPr>
        <p:spPr>
          <a:xfrm>
            <a:off x="251520" y="1609416"/>
            <a:ext cx="7560840" cy="4846320"/>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92075" indent="17463" algn="ctr">
              <a:buClr>
                <a:schemeClr val="accent3"/>
              </a:buClr>
              <a:defRPr/>
            </a:pPr>
            <a:r>
              <a:rPr lang="es-CL" b="1" dirty="0">
                <a:solidFill>
                  <a:srgbClr val="800000"/>
                </a:solidFill>
                <a:latin typeface="Garamond" panose="02020404030301010803" pitchFamily="18" charset="0"/>
              </a:rPr>
              <a:t> SERÁ LA ENCARGADA DE DESARROLLAR               </a:t>
            </a:r>
          </a:p>
          <a:p>
            <a:pPr marL="92075" indent="0" algn="ctr">
              <a:buClr>
                <a:schemeClr val="accent3"/>
              </a:buClr>
              <a:buNone/>
              <a:defRPr/>
            </a:pPr>
            <a:r>
              <a:rPr lang="es-CL" b="1" dirty="0">
                <a:solidFill>
                  <a:srgbClr val="800000"/>
                </a:solidFill>
                <a:latin typeface="Garamond" panose="02020404030301010803" pitchFamily="18" charset="0"/>
              </a:rPr>
              <a:t>LOS PROGRAMAS DE TRABAJO DE SU DPTO.</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Estimular el interés de las socias del Centro para acrecentar su bagaje cultural.</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Dirigir los trabajos impartidos en la programación de la Directora Nacional del Dpto. Entregar oportunamente los aportes para la Revista Nacional  Ateneo y/o regionales y de Centro si las hubiere.</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Estimular la participación de las socias del Centro en los concursos literarios de la Institución.</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Fijar la calendarización de los trabajos.</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Organizar las actividades inherentes al cargo.</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Entregar oportunamente a la Presidenta del Centro y Directora Regional, los informes de los trabajos realizados en su Dpto.</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Asistir a las reuniones programadas por la Directora Regional y/o Nacional de Cultura y Divulgación.</a:t>
            </a:r>
          </a:p>
          <a:p>
            <a:pPr marL="514350" indent="-514350" algn="just">
              <a:buClr>
                <a:schemeClr val="accent3"/>
              </a:buClr>
              <a:buFont typeface="+mj-lt"/>
              <a:buAutoNum type="alphaLcPeriod"/>
              <a:defRPr/>
            </a:pPr>
            <a:r>
              <a:rPr lang="es-CL" sz="2800" b="1" dirty="0">
                <a:solidFill>
                  <a:srgbClr val="800000"/>
                </a:solidFill>
                <a:latin typeface="Garamond" panose="02020404030301010803" pitchFamily="18" charset="0"/>
              </a:rPr>
              <a:t>Colaborará a la Directora Regional de Cultura, con aportes y trabajos, para ser publicados en la página Web de la Institución.</a:t>
            </a:r>
            <a:endParaRPr lang="es-CL" dirty="0"/>
          </a:p>
        </p:txBody>
      </p:sp>
      <p:pic>
        <p:nvPicPr>
          <p:cNvPr id="4" name="Imagen 3">
            <a:extLst>
              <a:ext uri="{FF2B5EF4-FFF2-40B4-BE49-F238E27FC236}">
                <a16:creationId xmlns="" xmlns:a16="http://schemas.microsoft.com/office/drawing/2014/main" id="{A315694F-A702-4FE4-9306-782EA847F9B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rot="1270619">
            <a:off x="6917197" y="849697"/>
            <a:ext cx="1899744" cy="12475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17546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F546604-1CE5-46C6-8EEE-80B77B25743F}"/>
              </a:ext>
            </a:extLst>
          </p:cNvPr>
          <p:cNvSpPr>
            <a:spLocks noGrp="1"/>
          </p:cNvSpPr>
          <p:nvPr>
            <p:ph type="title"/>
          </p:nvPr>
        </p:nvSpPr>
        <p:spPr>
          <a:xfrm>
            <a:off x="457200" y="146376"/>
            <a:ext cx="7239000" cy="1463040"/>
          </a:xfrm>
        </p:spPr>
        <p:txBody>
          <a:bodyPr>
            <a:normAutofit fontScale="90000"/>
          </a:bodyPr>
          <a:lstStyle/>
          <a:p>
            <a:pPr algn="ctr"/>
            <a:r>
              <a:rPr lang="es-CL" sz="2700" dirty="0">
                <a:solidFill>
                  <a:srgbClr val="800000"/>
                </a:solidFill>
                <a:latin typeface="Garamond" panose="02020404030301010803" pitchFamily="18" charset="0"/>
              </a:rPr>
              <a:t>Art. 60°: Atribuciones y Deberes de la</a:t>
            </a:r>
            <a:r>
              <a:rPr lang="es-CL" altLang="es-CL" sz="2700" dirty="0">
                <a:solidFill>
                  <a:srgbClr val="800000"/>
                </a:solidFill>
                <a:latin typeface="Garamond" panose="02020404030301010803" pitchFamily="18" charset="0"/>
              </a:rPr>
              <a:t> Directora de Relaciones Institucionales:</a:t>
            </a:r>
            <a:r>
              <a:rPr lang="es-ES_tradnl" sz="2700" dirty="0">
                <a:solidFill>
                  <a:srgbClr val="800000"/>
                </a:solidFill>
                <a:latin typeface="Garamond" panose="02020404030301010803" pitchFamily="18" charset="0"/>
              </a:rPr>
              <a:t/>
            </a:r>
            <a:br>
              <a:rPr lang="es-ES_tradnl" sz="2700" dirty="0">
                <a:solidFill>
                  <a:srgbClr val="800000"/>
                </a:solidFill>
                <a:latin typeface="Garamond" panose="02020404030301010803" pitchFamily="18" charset="0"/>
              </a:rPr>
            </a:br>
            <a:endParaRPr lang="es-CL" sz="2700" dirty="0"/>
          </a:p>
        </p:txBody>
      </p:sp>
      <p:sp>
        <p:nvSpPr>
          <p:cNvPr id="3" name="Marcador de contenido 2">
            <a:extLst>
              <a:ext uri="{FF2B5EF4-FFF2-40B4-BE49-F238E27FC236}">
                <a16:creationId xmlns="" xmlns:a16="http://schemas.microsoft.com/office/drawing/2014/main" id="{1E68BC42-200C-457A-AE74-80D58DF10260}"/>
              </a:ext>
            </a:extLst>
          </p:cNvPr>
          <p:cNvSpPr>
            <a:spLocks noGrp="1"/>
          </p:cNvSpPr>
          <p:nvPr>
            <p:ph idx="1"/>
          </p:nvPr>
        </p:nvSpPr>
        <p:spPr>
          <a:xfrm>
            <a:off x="179512" y="1609416"/>
            <a:ext cx="7848872" cy="4846320"/>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indent="0" algn="ctr">
              <a:buClr>
                <a:schemeClr val="accent3"/>
              </a:buClr>
              <a:buNone/>
              <a:defRPr/>
            </a:pPr>
            <a:r>
              <a:rPr lang="es-CL" b="1" dirty="0">
                <a:solidFill>
                  <a:srgbClr val="800000"/>
                </a:solidFill>
                <a:latin typeface="Garamond" panose="02020404030301010803" pitchFamily="18" charset="0"/>
              </a:rPr>
              <a:t>    SERÁ LA ENCARGADA DE DESARROLLAR LOS              </a:t>
            </a:r>
          </a:p>
          <a:p>
            <a:pPr indent="0" algn="ctr">
              <a:buClr>
                <a:schemeClr val="accent3"/>
              </a:buClr>
              <a:buNone/>
              <a:defRPr/>
            </a:pPr>
            <a:r>
              <a:rPr lang="es-CL" b="1" dirty="0">
                <a:solidFill>
                  <a:srgbClr val="800000"/>
                </a:solidFill>
                <a:latin typeface="Garamond" panose="02020404030301010803" pitchFamily="18" charset="0"/>
              </a:rPr>
              <a:t>PROGRAMAS DE TRABAJO DE SU DPTO.</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Dirigir los trabajos impartidos en la Programación de la Directora Nacional del Departamento.</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Organizar actividades inherentes a las relaciones internas del Centro, velando por el bienestar de sus Hermanas y promoviendo los ideales de fraternidad, solidaridad y amistad entre ellas.</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Fijar la calendarización de los trabajos.</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Entregar oportunamente a la Presidenta del Centro y a la Directora Regional los informes del trabajo realizado en su Departamento</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Gestionar acciones filantrópicas hacia la comunidad.</a:t>
            </a:r>
          </a:p>
          <a:p>
            <a:pPr marL="441325" indent="-331788" algn="just">
              <a:buClr>
                <a:schemeClr val="accent3"/>
              </a:buClr>
              <a:buFont typeface="+mj-lt"/>
              <a:buAutoNum type="alphaLcPeriod"/>
              <a:defRPr/>
            </a:pPr>
            <a:r>
              <a:rPr lang="es-CL" sz="2800" b="1" dirty="0">
                <a:solidFill>
                  <a:srgbClr val="800000"/>
                </a:solidFill>
                <a:latin typeface="Garamond" panose="02020404030301010803" pitchFamily="18" charset="0"/>
              </a:rPr>
              <a:t>Motivar  a los hijos, nietos, sobrinos de las socias y de los miembros de la Logia auspiciadora y amigos de aquellos, con el objeto de desarrollar su cultura, tanto ideológica como social e integrarlos a la familia masónica. Con este fin,  podrá desarrollar esta misma labor con otros grupos de niños y jóvenes de la comunidad.</a:t>
            </a:r>
          </a:p>
          <a:p>
            <a:endParaRPr lang="es-CL" dirty="0"/>
          </a:p>
        </p:txBody>
      </p:sp>
      <p:pic>
        <p:nvPicPr>
          <p:cNvPr id="5" name="Imagen 4">
            <a:extLst>
              <a:ext uri="{FF2B5EF4-FFF2-40B4-BE49-F238E27FC236}">
                <a16:creationId xmlns="" xmlns:a16="http://schemas.microsoft.com/office/drawing/2014/main" id="{46A86C83-F79F-4F26-8B61-B008ED3C1126}"/>
              </a:ext>
            </a:extLst>
          </p:cNvPr>
          <p:cNvPicPr>
            <a:picLocks noChangeAspect="1"/>
          </p:cNvPicPr>
          <p:nvPr/>
        </p:nvPicPr>
        <p:blipFill>
          <a:blip r:embed="rId2">
            <a:duotone>
              <a:schemeClr val="accent3">
                <a:shade val="45000"/>
                <a:satMod val="135000"/>
              </a:schemeClr>
              <a:prstClr val="white"/>
            </a:duotone>
          </a:blip>
          <a:stretch>
            <a:fillRect/>
          </a:stretch>
        </p:blipFill>
        <p:spPr>
          <a:xfrm rot="2063967">
            <a:off x="6959968" y="723165"/>
            <a:ext cx="1804649" cy="1363980"/>
          </a:xfrm>
          <a:prstGeom prst="rect">
            <a:avLst/>
          </a:prstGeom>
          <a:ln>
            <a:noFill/>
          </a:ln>
          <a:effectLst>
            <a:softEdge rad="112500"/>
          </a:effectLst>
        </p:spPr>
      </p:pic>
    </p:spTree>
    <p:extLst>
      <p:ext uri="{BB962C8B-B14F-4D97-AF65-F5344CB8AC3E}">
        <p14:creationId xmlns:p14="http://schemas.microsoft.com/office/powerpoint/2010/main" val="629653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33B3C7EE-59B1-4A81-8E82-40F3B937FF01}"/>
              </a:ext>
            </a:extLst>
          </p:cNvPr>
          <p:cNvSpPr>
            <a:spLocks noGrp="1"/>
          </p:cNvSpPr>
          <p:nvPr>
            <p:ph idx="1"/>
          </p:nvPr>
        </p:nvSpPr>
        <p:spPr>
          <a:xfrm>
            <a:off x="539552" y="2636912"/>
            <a:ext cx="7239000" cy="811472"/>
          </a:xfrm>
        </p:spPr>
        <p:txBody>
          <a:bodyPr>
            <a:normAutofit fontScale="92500" lnSpcReduction="10000"/>
          </a:bodyPr>
          <a:lstStyle/>
          <a:p>
            <a:pPr marL="0" indent="0" algn="ctr">
              <a:buNone/>
            </a:pPr>
            <a:r>
              <a:rPr lang="es-ES_tradnl" sz="5400" b="1" i="1" dirty="0">
                <a:solidFill>
                  <a:srgbClr val="800000"/>
                </a:solidFill>
                <a:latin typeface="Garamond" panose="02020404030301010803" pitchFamily="18" charset="0"/>
              </a:rPr>
              <a:t>¡ MUCHAS GRACIAS!</a:t>
            </a:r>
          </a:p>
          <a:p>
            <a:pPr algn="ctr"/>
            <a:endParaRPr lang="es-CL" dirty="0"/>
          </a:p>
        </p:txBody>
      </p:sp>
      <p:pic>
        <p:nvPicPr>
          <p:cNvPr id="4" name="Picture 2" descr="http://www.gifsde.com/uploads/2a1a01_candlbr3vlsamarillas.gif">
            <a:extLst>
              <a:ext uri="{FF2B5EF4-FFF2-40B4-BE49-F238E27FC236}">
                <a16:creationId xmlns="" xmlns:a16="http://schemas.microsoft.com/office/drawing/2014/main" id="{73DBB296-156E-4C49-8D17-4FA2BFDC382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02219" y="3861048"/>
            <a:ext cx="1514834" cy="1728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6">
            <a:extLst>
              <a:ext uri="{FF2B5EF4-FFF2-40B4-BE49-F238E27FC236}">
                <a16:creationId xmlns="" xmlns:a16="http://schemas.microsoft.com/office/drawing/2014/main" id="{78CBFA0E-BC23-4504-87F9-B0CC9107CE8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l="20383" t="25641" r="35669"/>
          <a:stretch>
            <a:fillRect/>
          </a:stretch>
        </p:blipFill>
        <p:spPr bwMode="auto">
          <a:xfrm>
            <a:off x="3296873" y="620688"/>
            <a:ext cx="1620180" cy="1394173"/>
          </a:xfrm>
          <a:prstGeom prst="ellipse">
            <a:avLst/>
          </a:prstGeom>
          <a:ln w="19050">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633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195736" y="80537"/>
            <a:ext cx="4104456" cy="1092736"/>
          </a:xfrm>
        </p:spPr>
        <p:txBody>
          <a:bodyPr>
            <a:normAutofit fontScale="90000"/>
          </a:bodyPr>
          <a:lstStyle/>
          <a:p>
            <a:r>
              <a:rPr lang="es-CL" altLang="es-CL" sz="3600" dirty="0">
                <a:solidFill>
                  <a:srgbClr val="800000"/>
                </a:solidFill>
                <a:latin typeface="Garamond" panose="02020404030301010803" pitchFamily="18" charset="0"/>
              </a:rPr>
              <a:t>INTRODUCCIÓN</a:t>
            </a:r>
            <a:r>
              <a:rPr lang="es-ES_tradnl" sz="4000" dirty="0">
                <a:solidFill>
                  <a:srgbClr val="800000"/>
                </a:solidFill>
                <a:latin typeface="Garamond" panose="02020404030301010803" pitchFamily="18" charset="0"/>
              </a:rPr>
              <a:t/>
            </a:r>
            <a:br>
              <a:rPr lang="es-ES_tradnl" sz="4000" dirty="0">
                <a:solidFill>
                  <a:srgbClr val="800000"/>
                </a:solidFill>
                <a:latin typeface="Garamond" panose="02020404030301010803" pitchFamily="18" charset="0"/>
              </a:rPr>
            </a:br>
            <a:endParaRPr lang="es-ES"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EA7598D0-FF63-4A92-8568-0C53A74370D2}"/>
              </a:ext>
            </a:extLst>
          </p:cNvPr>
          <p:cNvSpPr>
            <a:spLocks noGrp="1"/>
          </p:cNvSpPr>
          <p:nvPr>
            <p:ph idx="1"/>
          </p:nvPr>
        </p:nvSpPr>
        <p:spPr>
          <a:xfrm>
            <a:off x="251520" y="836712"/>
            <a:ext cx="7704856" cy="5619024"/>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lgn="just">
              <a:buSzPts val="2000"/>
              <a:buNone/>
            </a:pP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UN POCO DE HISTORIA…</a:t>
            </a:r>
          </a:p>
          <a:p>
            <a:pPr algn="just">
              <a:buSzPts val="2000"/>
              <a:buFont typeface="Georgia" panose="02040502050405020303" pitchFamily="18" charset="0"/>
              <a:buChar char="•"/>
            </a:pP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En la Asamblea Nacional del año 2009, en Olmué, se ratifican las modificaciones al Estatuto Orgánico y su Reglamento General y en el año 2014, bajo la presidencia de la Qda. Hna. Gloria Hurtado </a:t>
            </a:r>
            <a:r>
              <a:rPr lang="es-CL" b="1" dirty="0" err="1">
                <a:ln w="0"/>
                <a:solidFill>
                  <a:srgbClr val="C00000"/>
                </a:solidFill>
                <a:effectLst>
                  <a:outerShdw blurRad="38100" dist="25400" dir="5400000" algn="ctr" rotWithShape="0">
                    <a:srgbClr val="6E747A">
                      <a:alpha val="43000"/>
                    </a:srgbClr>
                  </a:outerShdw>
                </a:effectLst>
                <a:latin typeface="Garamond" panose="02020404030301010803" pitchFamily="18" charset="0"/>
              </a:rPr>
              <a:t>Cosgrove</a:t>
            </a: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 se estudian las modificaciones, ratificaciones y objeciones realizadas. Es así como ese año, se presenta </a:t>
            </a:r>
            <a:r>
              <a:rPr lang="es-CL" b="1" i="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este nuevo cuerpo normativo, que deja sin efecto el límite de edad, se crea un nuevo cargo regional y se consolida la descentralización del país en la Dirección Ejecutiva Nacional, al ejercer un nuevo período con socias de distintas regiones, lo cual también se hace realidad con la anterior y la actual Directiva Nacional. </a:t>
            </a:r>
          </a:p>
          <a:p>
            <a:pPr algn="just">
              <a:buSzPts val="2000"/>
              <a:buFont typeface="Georgia" panose="02040502050405020303" pitchFamily="18" charset="0"/>
              <a:buChar char="•"/>
            </a:pP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En la actualidad se le reconoce como Asociación de Mujeres Laicas de Chile, entidad que alberga a todos los Centros Femeninos </a:t>
            </a:r>
            <a:r>
              <a:rPr lang="es-CL" b="1" dirty="0" err="1">
                <a:ln w="0"/>
                <a:solidFill>
                  <a:srgbClr val="C00000"/>
                </a:solidFill>
                <a:effectLst>
                  <a:outerShdw blurRad="38100" dist="25400" dir="5400000" algn="ctr" rotWithShape="0">
                    <a:srgbClr val="6E747A">
                      <a:alpha val="43000"/>
                    </a:srgbClr>
                  </a:outerShdw>
                </a:effectLst>
                <a:latin typeface="Garamond" panose="02020404030301010803" pitchFamily="18" charset="0"/>
              </a:rPr>
              <a:t>Paramasónicos</a:t>
            </a: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 del país con las libertades e independencias en su propia naturaleza.</a:t>
            </a:r>
          </a:p>
          <a:p>
            <a:pPr algn="just">
              <a:buSzPts val="2000"/>
              <a:buFont typeface="Georgia" panose="02040502050405020303" pitchFamily="18" charset="0"/>
              <a:buChar char="•"/>
            </a:pP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La Gran Logia de Chile les brinda el auspicio desde su fundación, del mismo modo que les brinda la autonomía en su accionar, lo cual se considera un cambio fundamental hacia la modernidad.</a:t>
            </a:r>
          </a:p>
          <a:p>
            <a:pPr algn="just">
              <a:buSzPts val="2000"/>
              <a:buFont typeface="Georgia" panose="02040502050405020303" pitchFamily="18" charset="0"/>
              <a:buChar char="•"/>
            </a:pP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El presente Estatuto y su Reglamento entró en vigencia con fecha 15 de mayo de 2015 y </a:t>
            </a:r>
            <a:r>
              <a:rPr lang="es-CL" b="1" i="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por espacio de doce años </a:t>
            </a:r>
            <a:r>
              <a:rPr lang="es-CL" b="1" dirty="0">
                <a:ln w="0"/>
                <a:solidFill>
                  <a:srgbClr val="C00000"/>
                </a:solidFill>
                <a:effectLst>
                  <a:outerShdw blurRad="38100" dist="25400" dir="5400000" algn="ctr" rotWithShape="0">
                    <a:srgbClr val="6E747A">
                      <a:alpha val="43000"/>
                    </a:srgbClr>
                  </a:outerShdw>
                </a:effectLst>
                <a:latin typeface="Garamond" panose="02020404030301010803" pitchFamily="18" charset="0"/>
              </a:rPr>
              <a:t>mantendrá su oficialidad hasta nuevas ponencias y consultas a las bases.</a:t>
            </a:r>
          </a:p>
          <a:p>
            <a:pPr marL="0" indent="0">
              <a:buNone/>
            </a:pPr>
            <a:endParaRPr lang="es-CL" dirty="0">
              <a:ln w="0"/>
              <a:solidFill>
                <a:schemeClr val="accent1"/>
              </a:solidFill>
              <a:effectLst>
                <a:outerShdw blurRad="38100" dist="25400" dir="5400000" algn="ctr" rotWithShape="0">
                  <a:srgbClr val="6E747A">
                    <a:alpha val="43000"/>
                  </a:srgbClr>
                </a:outerShdw>
              </a:effectLst>
            </a:endParaRPr>
          </a:p>
        </p:txBody>
      </p:sp>
      <p:pic>
        <p:nvPicPr>
          <p:cNvPr id="5" name="Picture 86">
            <a:extLst>
              <a:ext uri="{FF2B5EF4-FFF2-40B4-BE49-F238E27FC236}">
                <a16:creationId xmlns="" xmlns:a16="http://schemas.microsoft.com/office/drawing/2014/main" id="{D9CDEA70-0C1C-4156-98E1-59BC544099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0383" t="25641" r="35669"/>
          <a:stretch>
            <a:fillRect/>
          </a:stretch>
        </p:blipFill>
        <p:spPr bwMode="auto">
          <a:xfrm>
            <a:off x="7884368" y="116632"/>
            <a:ext cx="1152128" cy="1123087"/>
          </a:xfrm>
          <a:prstGeom prst="ellipse">
            <a:avLst/>
          </a:prstGeom>
          <a:ln w="19050">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A3C392-7A09-45E7-8675-FD176784FDA1}"/>
              </a:ext>
            </a:extLst>
          </p:cNvPr>
          <p:cNvSpPr>
            <a:spLocks noGrp="1"/>
          </p:cNvSpPr>
          <p:nvPr>
            <p:ph type="title"/>
          </p:nvPr>
        </p:nvSpPr>
        <p:spPr>
          <a:xfrm>
            <a:off x="273060" y="-129328"/>
            <a:ext cx="8208912" cy="1686120"/>
          </a:xfrm>
        </p:spPr>
        <p:txBody>
          <a:bodyPr>
            <a:normAutofit fontScale="90000"/>
          </a:bodyPr>
          <a:lstStyle/>
          <a:p>
            <a:pPr algn="ctr"/>
            <a:r>
              <a:rPr lang="es-ES_tradnl" sz="3100" dirty="0">
                <a:solidFill>
                  <a:srgbClr val="800000"/>
                </a:solidFill>
                <a:latin typeface="Garamond" panose="02020404030301010803" pitchFamily="18" charset="0"/>
              </a:rPr>
              <a:t/>
            </a:r>
            <a:br>
              <a:rPr lang="es-ES_tradnl" sz="3100" dirty="0">
                <a:solidFill>
                  <a:srgbClr val="800000"/>
                </a:solidFill>
                <a:latin typeface="Garamond" panose="02020404030301010803" pitchFamily="18" charset="0"/>
              </a:rPr>
            </a:br>
            <a:r>
              <a:rPr lang="es-ES_tradnl" sz="3100" dirty="0">
                <a:solidFill>
                  <a:srgbClr val="800000"/>
                </a:solidFill>
                <a:latin typeface="Garamond" panose="02020404030301010803" pitchFamily="18" charset="0"/>
              </a:rPr>
              <a:t/>
            </a:r>
            <a:br>
              <a:rPr lang="es-ES_tradnl" sz="3100" dirty="0">
                <a:solidFill>
                  <a:srgbClr val="800000"/>
                </a:solidFill>
                <a:latin typeface="Garamond" panose="02020404030301010803" pitchFamily="18" charset="0"/>
              </a:rPr>
            </a:br>
            <a:r>
              <a:rPr lang="es-ES_tradnl" sz="3100" dirty="0">
                <a:solidFill>
                  <a:srgbClr val="800000"/>
                </a:solidFill>
                <a:latin typeface="Garamond" panose="02020404030301010803" pitchFamily="18" charset="0"/>
              </a:rPr>
              <a:t>ESTATUTO ORGÁNICO</a:t>
            </a:r>
            <a:r>
              <a:rPr lang="es-ES_tradnl" sz="4000" dirty="0">
                <a:solidFill>
                  <a:srgbClr val="800000"/>
                </a:solidFill>
                <a:latin typeface="Garamond" panose="02020404030301010803" pitchFamily="18" charset="0"/>
              </a:rPr>
              <a:t/>
            </a:r>
            <a:br>
              <a:rPr lang="es-ES_tradnl" sz="4000" dirty="0">
                <a:solidFill>
                  <a:srgbClr val="800000"/>
                </a:solidFill>
                <a:latin typeface="Garamond" panose="02020404030301010803" pitchFamily="18" charset="0"/>
              </a:rPr>
            </a:br>
            <a:r>
              <a:rPr lang="es-ES_tradnl" sz="3100" dirty="0">
                <a:solidFill>
                  <a:srgbClr val="800000"/>
                </a:solidFill>
                <a:latin typeface="Garamond" panose="02020404030301010803" pitchFamily="18" charset="0"/>
              </a:rPr>
              <a:t>Título V: De los Centros Femeninos.</a:t>
            </a:r>
            <a:br>
              <a:rPr lang="es-ES_tradnl" sz="3100" dirty="0">
                <a:solidFill>
                  <a:srgbClr val="800000"/>
                </a:solidFill>
                <a:latin typeface="Garamond" panose="02020404030301010803" pitchFamily="18" charset="0"/>
              </a:rPr>
            </a:br>
            <a:endParaRPr lang="es-CL" sz="3100" dirty="0"/>
          </a:p>
        </p:txBody>
      </p:sp>
      <p:sp>
        <p:nvSpPr>
          <p:cNvPr id="3" name="Marcador de contenido 2">
            <a:extLst>
              <a:ext uri="{FF2B5EF4-FFF2-40B4-BE49-F238E27FC236}">
                <a16:creationId xmlns="" xmlns:a16="http://schemas.microsoft.com/office/drawing/2014/main" id="{DDBB8254-A28B-430B-B446-7691FBB42352}"/>
              </a:ext>
            </a:extLst>
          </p:cNvPr>
          <p:cNvSpPr>
            <a:spLocks noGrp="1"/>
          </p:cNvSpPr>
          <p:nvPr>
            <p:ph idx="1"/>
          </p:nvPr>
        </p:nvSpPr>
        <p:spPr>
          <a:xfrm>
            <a:off x="273060" y="1268760"/>
            <a:ext cx="7738712" cy="4968552"/>
          </a:xfrm>
          <a:ln/>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algn="just"/>
            <a:r>
              <a:rPr lang="es-ES_tradnl" sz="4200" b="1" dirty="0">
                <a:solidFill>
                  <a:srgbClr val="800000"/>
                </a:solidFill>
                <a:latin typeface="Garamond" panose="02020404030301010803" pitchFamily="18" charset="0"/>
              </a:rPr>
              <a:t>CAPÍTULO PRIMERO. </a:t>
            </a:r>
          </a:p>
          <a:p>
            <a:pPr algn="just"/>
            <a:r>
              <a:rPr lang="es-ES_tradnl" sz="4500" b="1" dirty="0">
                <a:solidFill>
                  <a:srgbClr val="800000"/>
                </a:solidFill>
                <a:latin typeface="Garamond" panose="02020404030301010803" pitchFamily="18" charset="0"/>
              </a:rPr>
              <a:t>Art.28°: Cada Centro Femenino se constituirá por decisión y voluntad de un grupo a lo menos diez mujeres vinculadas a integrantes de una Logia dependiente de la Gran Logia de Chile que les otorgue su auspicio.</a:t>
            </a:r>
          </a:p>
          <a:p>
            <a:pPr algn="just"/>
            <a:endParaRPr lang="es-ES_tradnl" sz="1800" b="1" dirty="0">
              <a:solidFill>
                <a:srgbClr val="800000"/>
              </a:solidFill>
              <a:latin typeface="Garamond" panose="02020404030301010803" pitchFamily="18" charset="0"/>
            </a:endParaRPr>
          </a:p>
          <a:p>
            <a:pPr algn="just"/>
            <a:r>
              <a:rPr lang="es-ES_tradnl" sz="4500" b="1" dirty="0">
                <a:solidFill>
                  <a:srgbClr val="800000"/>
                </a:solidFill>
                <a:latin typeface="Garamond" panose="02020404030301010803" pitchFamily="18" charset="0"/>
              </a:rPr>
              <a:t>Art.31°: De los deberes de los Centros Femeninos: (art. seleccionados)</a:t>
            </a:r>
          </a:p>
          <a:p>
            <a:pPr algn="just"/>
            <a:r>
              <a:rPr lang="es-ES_tradnl" sz="4500" b="1" dirty="0">
                <a:solidFill>
                  <a:srgbClr val="800000"/>
                </a:solidFill>
                <a:latin typeface="Garamond" panose="02020404030301010803" pitchFamily="18" charset="0"/>
              </a:rPr>
              <a:t>a) Dar cumplimiento a la Declaración de Principios, mediante la práctica de principios y valores, el estudio de la ideología institucional, el trabajo cultural y el fortalecimiento de la relación fraternal entre sus socias.</a:t>
            </a:r>
          </a:p>
          <a:p>
            <a:pPr algn="just"/>
            <a:r>
              <a:rPr lang="es-ES_tradnl" sz="4500" b="1" dirty="0">
                <a:solidFill>
                  <a:srgbClr val="800000"/>
                </a:solidFill>
                <a:latin typeface="Garamond" panose="02020404030301010803" pitchFamily="18" charset="0"/>
              </a:rPr>
              <a:t>b)Respetar y cumplir las disposiciones del Estatuto y Reglamento de la A.M.L de Chile.</a:t>
            </a:r>
          </a:p>
          <a:p>
            <a:pPr algn="just"/>
            <a:r>
              <a:rPr lang="es-ES_tradnl" sz="4500" b="1" dirty="0">
                <a:solidFill>
                  <a:srgbClr val="800000"/>
                </a:solidFill>
                <a:latin typeface="Garamond" panose="02020404030301010803" pitchFamily="18" charset="0"/>
              </a:rPr>
              <a:t>e)Enfatizar el mutuo respeto que enaltezca las relaciones institucionales.</a:t>
            </a:r>
          </a:p>
          <a:p>
            <a:pPr algn="just"/>
            <a:endParaRPr lang="es-ES_tradnl" sz="1800" b="1" dirty="0">
              <a:solidFill>
                <a:srgbClr val="800000"/>
              </a:solidFill>
              <a:latin typeface="Garamond" panose="02020404030301010803" pitchFamily="18" charset="0"/>
            </a:endParaRPr>
          </a:p>
          <a:p>
            <a:pPr algn="just"/>
            <a:r>
              <a:rPr lang="es-ES_tradnl" sz="4200" b="1" dirty="0">
                <a:solidFill>
                  <a:srgbClr val="800000"/>
                </a:solidFill>
                <a:latin typeface="Garamond" panose="02020404030301010803" pitchFamily="18" charset="0"/>
              </a:rPr>
              <a:t>CAPÍTULO SEGUNDO. </a:t>
            </a:r>
          </a:p>
          <a:p>
            <a:pPr algn="just"/>
            <a:r>
              <a:rPr lang="es-ES_tradnl" sz="4500" b="1" dirty="0">
                <a:solidFill>
                  <a:srgbClr val="800000"/>
                </a:solidFill>
                <a:latin typeface="Garamond" panose="02020404030301010803" pitchFamily="18" charset="0"/>
              </a:rPr>
              <a:t>Art.33°: </a:t>
            </a:r>
          </a:p>
          <a:p>
            <a:pPr algn="just"/>
            <a:r>
              <a:rPr lang="es-ES_tradnl" sz="4500" b="1" dirty="0">
                <a:solidFill>
                  <a:srgbClr val="800000"/>
                </a:solidFill>
                <a:latin typeface="Garamond" panose="02020404030301010803" pitchFamily="18" charset="0"/>
              </a:rPr>
              <a:t>b) Las socias deben asumir cualquier cargo de designación o elección dentro de sus competencias, salvo impedimento que les haga imposible desempeñar las responsabilidades asignada o asumida.</a:t>
            </a:r>
          </a:p>
          <a:p>
            <a:endParaRPr lang="es-CL" dirty="0"/>
          </a:p>
        </p:txBody>
      </p:sp>
      <p:pic>
        <p:nvPicPr>
          <p:cNvPr id="4" name="Picture 86">
            <a:extLst>
              <a:ext uri="{FF2B5EF4-FFF2-40B4-BE49-F238E27FC236}">
                <a16:creationId xmlns="" xmlns:a16="http://schemas.microsoft.com/office/drawing/2014/main" id="{71801C66-6EB0-4A25-9631-66614D6173E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20383" t="25641" r="35669"/>
          <a:stretch>
            <a:fillRect/>
          </a:stretch>
        </p:blipFill>
        <p:spPr bwMode="auto">
          <a:xfrm>
            <a:off x="8011772" y="685005"/>
            <a:ext cx="1132228" cy="1152128"/>
          </a:xfrm>
          <a:prstGeom prst="ellipse">
            <a:avLst/>
          </a:prstGeom>
          <a:ln w="19050">
            <a:solidFill>
              <a:srgbClr val="000000"/>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876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395536" y="849454"/>
            <a:ext cx="7416824" cy="3046420"/>
          </a:xfrm>
        </p:spPr>
        <p:txBody>
          <a:bodyPr>
            <a:noAutofit/>
          </a:bodyPr>
          <a:lstStyle/>
          <a:p>
            <a:pPr algn="ctr"/>
            <a:r>
              <a:rPr lang="es-CL" sz="1400" dirty="0">
                <a:solidFill>
                  <a:srgbClr val="800000"/>
                </a:solidFill>
                <a:latin typeface="Garamond" panose="02020404030301010803" pitchFamily="18" charset="0"/>
              </a:rPr>
              <a:t/>
            </a:r>
            <a:br>
              <a:rPr lang="es-CL" sz="1400" dirty="0">
                <a:solidFill>
                  <a:srgbClr val="800000"/>
                </a:solidFill>
                <a:latin typeface="Garamond" panose="02020404030301010803" pitchFamily="18" charset="0"/>
              </a:rPr>
            </a:br>
            <a:r>
              <a:rPr lang="es-CL" sz="2000" dirty="0">
                <a:solidFill>
                  <a:srgbClr val="800000"/>
                </a:solidFill>
                <a:latin typeface="Garamond" panose="02020404030301010803" pitchFamily="18" charset="0"/>
              </a:rPr>
              <a:t>Título V. Art. 29° del Estatuto Orgánico</a:t>
            </a:r>
            <a:br>
              <a:rPr lang="es-CL" sz="2000" dirty="0">
                <a:solidFill>
                  <a:srgbClr val="800000"/>
                </a:solidFill>
                <a:latin typeface="Garamond" panose="02020404030301010803" pitchFamily="18" charset="0"/>
              </a:rPr>
            </a:br>
            <a:r>
              <a:rPr lang="es-CL" sz="2000" dirty="0">
                <a:solidFill>
                  <a:srgbClr val="800000"/>
                </a:solidFill>
                <a:latin typeface="Garamond" panose="02020404030301010803" pitchFamily="18" charset="0"/>
              </a:rPr>
              <a:t> y Título V. Capítulo 2°, Art. 51</a:t>
            </a:r>
            <a:r>
              <a:rPr lang="es-CL" sz="2000">
                <a:solidFill>
                  <a:srgbClr val="800000"/>
                </a:solidFill>
                <a:latin typeface="Garamond" panose="02020404030301010803" pitchFamily="18" charset="0"/>
              </a:rPr>
              <a:t>° </a:t>
            </a:r>
            <a:br>
              <a:rPr lang="es-CL" sz="2000">
                <a:solidFill>
                  <a:srgbClr val="800000"/>
                </a:solidFill>
                <a:latin typeface="Garamond" panose="02020404030301010803" pitchFamily="18" charset="0"/>
              </a:rPr>
            </a:br>
            <a:r>
              <a:rPr lang="es-CL" sz="2000">
                <a:solidFill>
                  <a:srgbClr val="800000"/>
                </a:solidFill>
                <a:latin typeface="Garamond" panose="02020404030301010803" pitchFamily="18" charset="0"/>
              </a:rPr>
              <a:t>del </a:t>
            </a:r>
            <a:r>
              <a:rPr lang="es-CL" sz="2000" dirty="0">
                <a:solidFill>
                  <a:srgbClr val="800000"/>
                </a:solidFill>
                <a:latin typeface="Garamond" panose="02020404030301010803" pitchFamily="18" charset="0"/>
              </a:rPr>
              <a:t>Reglamento General: </a:t>
            </a:r>
            <a:br>
              <a:rPr lang="es-CL" sz="2000" dirty="0">
                <a:solidFill>
                  <a:srgbClr val="800000"/>
                </a:solidFill>
                <a:latin typeface="Garamond" panose="02020404030301010803" pitchFamily="18" charset="0"/>
              </a:rPr>
            </a:br>
            <a:r>
              <a:rPr lang="es-CL" sz="2000" dirty="0">
                <a:solidFill>
                  <a:srgbClr val="800000"/>
                </a:solidFill>
                <a:latin typeface="Garamond" panose="02020404030301010803" pitchFamily="18" charset="0"/>
              </a:rPr>
              <a:t>“</a:t>
            </a:r>
            <a:r>
              <a:rPr lang="es-CL" sz="2000" i="1" dirty="0">
                <a:solidFill>
                  <a:srgbClr val="800000"/>
                </a:solidFill>
                <a:latin typeface="Garamond" panose="02020404030301010803" pitchFamily="18" charset="0"/>
              </a:rPr>
              <a:t>Los Centros Femeninos serán dirigidos por un Directorio, </a:t>
            </a:r>
            <a:r>
              <a:rPr lang="es-CL" sz="2000" i="1" dirty="0">
                <a:solidFill>
                  <a:srgbClr val="800000"/>
                </a:solidFill>
                <a:effectLst>
                  <a:outerShdw blurRad="38100" dist="38100" dir="2700000" algn="tl">
                    <a:srgbClr val="000000">
                      <a:alpha val="43137"/>
                    </a:srgbClr>
                  </a:outerShdw>
                </a:effectLst>
                <a:latin typeface="Garamond" panose="02020404030301010803" pitchFamily="18" charset="0"/>
              </a:rPr>
              <a:t>sus integrantes durarán </a:t>
            </a:r>
            <a:r>
              <a:rPr lang="es-CL" sz="2000" i="1" u="sng" dirty="0">
                <a:solidFill>
                  <a:srgbClr val="800000"/>
                </a:solidFill>
                <a:effectLst>
                  <a:outerShdw blurRad="38100" dist="38100" dir="2700000" algn="tl">
                    <a:srgbClr val="000000">
                      <a:alpha val="43137"/>
                    </a:srgbClr>
                  </a:outerShdw>
                </a:effectLst>
                <a:latin typeface="Garamond" panose="02020404030301010803" pitchFamily="18" charset="0"/>
              </a:rPr>
              <a:t>un año </a:t>
            </a:r>
            <a:r>
              <a:rPr lang="es-CL" sz="2000" i="1" dirty="0">
                <a:solidFill>
                  <a:srgbClr val="800000"/>
                </a:solidFill>
                <a:effectLst>
                  <a:outerShdw blurRad="38100" dist="38100" dir="2700000" algn="tl">
                    <a:srgbClr val="000000">
                      <a:alpha val="43137"/>
                    </a:srgbClr>
                  </a:outerShdw>
                </a:effectLst>
                <a:latin typeface="Garamond" panose="02020404030301010803" pitchFamily="18" charset="0"/>
              </a:rPr>
              <a:t>en sus funciones, pudiendo </a:t>
            </a:r>
            <a:r>
              <a:rPr lang="es-CL" sz="2000" i="1" u="sng" dirty="0">
                <a:solidFill>
                  <a:srgbClr val="800000"/>
                </a:solidFill>
                <a:effectLst>
                  <a:outerShdw blurRad="38100" dist="38100" dir="2700000" algn="tl">
                    <a:srgbClr val="000000">
                      <a:alpha val="43137"/>
                    </a:srgbClr>
                  </a:outerShdw>
                </a:effectLst>
                <a:latin typeface="Garamond" panose="02020404030301010803" pitchFamily="18" charset="0"/>
              </a:rPr>
              <a:t>ser reelectas hasta por dos períodos consecutivos</a:t>
            </a:r>
            <a:r>
              <a:rPr lang="es-CL" sz="2000" i="1" u="sng">
                <a:solidFill>
                  <a:srgbClr val="800000"/>
                </a:solidFill>
                <a:effectLst>
                  <a:outerShdw blurRad="38100" dist="38100" dir="2700000" algn="tl">
                    <a:srgbClr val="000000">
                      <a:alpha val="43137"/>
                    </a:srgbClr>
                  </a:outerShdw>
                </a:effectLst>
                <a:latin typeface="Garamond" panose="02020404030301010803" pitchFamily="18" charset="0"/>
              </a:rPr>
              <a:t>.</a:t>
            </a:r>
            <a:r>
              <a:rPr lang="es-CL" sz="2000" i="1">
                <a:solidFill>
                  <a:srgbClr val="800000"/>
                </a:solidFill>
                <a:effectLst>
                  <a:outerShdw blurRad="38100" dist="38100" dir="2700000" algn="tl">
                    <a:srgbClr val="000000">
                      <a:alpha val="43137"/>
                    </a:srgbClr>
                  </a:outerShdw>
                </a:effectLst>
                <a:latin typeface="Garamond" panose="02020404030301010803" pitchFamily="18" charset="0"/>
              </a:rPr>
              <a:t> </a:t>
            </a:r>
            <a:br>
              <a:rPr lang="es-CL" sz="2000" i="1">
                <a:solidFill>
                  <a:srgbClr val="800000"/>
                </a:solidFill>
                <a:effectLst>
                  <a:outerShdw blurRad="38100" dist="38100" dir="2700000" algn="tl">
                    <a:srgbClr val="000000">
                      <a:alpha val="43137"/>
                    </a:srgbClr>
                  </a:outerShdw>
                </a:effectLst>
                <a:latin typeface="Garamond" panose="02020404030301010803" pitchFamily="18" charset="0"/>
              </a:rPr>
            </a:br>
            <a:r>
              <a:rPr lang="es-CL" altLang="es-CL" sz="2000" i="1" dirty="0">
                <a:solidFill>
                  <a:srgbClr val="800000"/>
                </a:solidFill>
                <a:latin typeface="Garamond" panose="02020404030301010803" pitchFamily="18" charset="0"/>
              </a:rPr>
              <a:t>La Presidenta no podrá ejercer otro cargo simultáneamente en la Institución”.</a:t>
            </a:r>
            <a:r>
              <a:rPr lang="es-CL" altLang="es-CL" sz="2200" i="1" dirty="0">
                <a:solidFill>
                  <a:srgbClr val="800000"/>
                </a:solidFill>
                <a:latin typeface="Garamond" panose="02020404030301010803" pitchFamily="18" charset="0"/>
              </a:rPr>
              <a:t/>
            </a:r>
            <a:br>
              <a:rPr lang="es-CL" altLang="es-CL" sz="2200" i="1" dirty="0">
                <a:solidFill>
                  <a:srgbClr val="800000"/>
                </a:solidFill>
                <a:latin typeface="Garamond" panose="02020404030301010803" pitchFamily="18" charset="0"/>
              </a:rPr>
            </a:br>
            <a:endParaRPr lang="es-ES" sz="2200" i="1"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5E13872D-8C21-424F-827B-EEB386402DBE}"/>
              </a:ext>
            </a:extLst>
          </p:cNvPr>
          <p:cNvSpPr>
            <a:spLocks noGrp="1"/>
          </p:cNvSpPr>
          <p:nvPr>
            <p:ph idx="1"/>
          </p:nvPr>
        </p:nvSpPr>
        <p:spPr>
          <a:xfrm>
            <a:off x="494114" y="3717032"/>
            <a:ext cx="7318813" cy="2852936"/>
          </a:xfrm>
          <a:ln/>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es-CL" sz="2800" b="1" dirty="0">
                <a:solidFill>
                  <a:schemeClr val="accent1">
                    <a:lumMod val="75000"/>
                  </a:schemeClr>
                </a:solidFill>
                <a:latin typeface="Garamond" panose="02020404030301010803" pitchFamily="18" charset="0"/>
              </a:rPr>
              <a:t>El Directorio estará integrado por:</a:t>
            </a:r>
            <a:endParaRPr lang="es-ES_tradnl" sz="2800" b="1" dirty="0">
              <a:solidFill>
                <a:schemeClr val="accent1">
                  <a:lumMod val="75000"/>
                </a:schemeClr>
              </a:solidFill>
              <a:latin typeface="Garamond" panose="02020404030301010803" pitchFamily="18" charset="0"/>
            </a:endParaRPr>
          </a:p>
          <a:p>
            <a:pPr marL="395287" lvl="0" indent="-28575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  Presidenta</a:t>
            </a:r>
          </a:p>
          <a:p>
            <a:pPr marL="566737" lvl="0" indent="-45720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Vicepresidenta</a:t>
            </a:r>
          </a:p>
          <a:p>
            <a:pPr marL="566737" lvl="0" indent="-45720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Secretaria</a:t>
            </a:r>
          </a:p>
          <a:p>
            <a:pPr marL="566737" lvl="0" indent="-45720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Tesorera</a:t>
            </a:r>
          </a:p>
          <a:p>
            <a:pPr marL="566737" lvl="0" indent="-45720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Directora Ideológica</a:t>
            </a:r>
          </a:p>
          <a:p>
            <a:pPr marL="566737" lvl="0" indent="-45720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Directora de Cultura y Divulgación</a:t>
            </a:r>
          </a:p>
          <a:p>
            <a:pPr marL="566737" lvl="0" indent="-457200" fontAlgn="base">
              <a:spcBef>
                <a:spcPts val="300"/>
              </a:spcBef>
              <a:spcAft>
                <a:spcPct val="0"/>
              </a:spcAft>
              <a:buClr>
                <a:srgbClr val="A04DA3"/>
              </a:buClr>
              <a:buFont typeface="Wingdings" panose="05000000000000000000" pitchFamily="2" charset="2"/>
              <a:buChar char="q"/>
            </a:pPr>
            <a:r>
              <a:rPr lang="es-CL" altLang="es-CL" sz="2800" b="1" dirty="0">
                <a:solidFill>
                  <a:schemeClr val="accent1">
                    <a:lumMod val="75000"/>
                  </a:schemeClr>
                </a:solidFill>
                <a:latin typeface="Garamond" panose="02020404030301010803" pitchFamily="18" charset="0"/>
              </a:rPr>
              <a:t>Directora de Relaciones Institucionales</a:t>
            </a:r>
          </a:p>
          <a:p>
            <a:endParaRPr lang="es-CL" dirty="0"/>
          </a:p>
        </p:txBody>
      </p:sp>
      <p:pic>
        <p:nvPicPr>
          <p:cNvPr id="5" name="Picture 2" descr="http://www.gifsde.com/uploads/2a1a01_candlbr3vlsamarillas.gif">
            <a:extLst>
              <a:ext uri="{FF2B5EF4-FFF2-40B4-BE49-F238E27FC236}">
                <a16:creationId xmlns="" xmlns:a16="http://schemas.microsoft.com/office/drawing/2014/main" id="{7E627CAE-A22E-4071-8B62-734D3859F752}"/>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177428" y="599964"/>
            <a:ext cx="948541" cy="10821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 xmlns:a16="http://schemas.microsoft.com/office/drawing/2014/main" id="{B4070144-E4FC-40FD-BBF8-CC668613883D}"/>
              </a:ext>
            </a:extLst>
          </p:cNvPr>
          <p:cNvSpPr/>
          <p:nvPr/>
        </p:nvSpPr>
        <p:spPr>
          <a:xfrm>
            <a:off x="2411760" y="116632"/>
            <a:ext cx="3902607"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L" altLang="es-CL" sz="2400" b="1" i="1" dirty="0">
                <a:solidFill>
                  <a:srgbClr val="002060"/>
                </a:solidFill>
                <a:latin typeface="Garamond" panose="02020404030301010803" pitchFamily="18" charset="0"/>
              </a:rPr>
              <a:t>PERFIL DE LOS CARGOS.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692696"/>
            <a:ext cx="7239000" cy="2376264"/>
          </a:xfrm>
        </p:spPr>
        <p:txBody>
          <a:bodyPr>
            <a:normAutofit fontScale="90000"/>
          </a:bodyPr>
          <a:lstStyle/>
          <a:p>
            <a:pPr algn="ctr"/>
            <a:r>
              <a:rPr lang="es-CL" sz="2700" dirty="0">
                <a:solidFill>
                  <a:srgbClr val="800000"/>
                </a:solidFill>
                <a:latin typeface="Garamond" panose="02020404030301010803" pitchFamily="18" charset="0"/>
              </a:rPr>
              <a:t/>
            </a:r>
            <a:br>
              <a:rPr lang="es-CL" sz="2700" dirty="0">
                <a:solidFill>
                  <a:srgbClr val="800000"/>
                </a:solidFill>
                <a:latin typeface="Garamond" panose="02020404030301010803" pitchFamily="18" charset="0"/>
              </a:rPr>
            </a:br>
            <a:r>
              <a:rPr lang="es-CL" sz="2700" dirty="0">
                <a:solidFill>
                  <a:srgbClr val="800000"/>
                </a:solidFill>
                <a:latin typeface="Garamond" panose="02020404030301010803" pitchFamily="18" charset="0"/>
              </a:rPr>
              <a:t/>
            </a:r>
            <a:br>
              <a:rPr lang="es-CL" sz="2700" dirty="0">
                <a:solidFill>
                  <a:srgbClr val="800000"/>
                </a:solidFill>
                <a:latin typeface="Garamond" panose="02020404030301010803" pitchFamily="18" charset="0"/>
              </a:rPr>
            </a:br>
            <a:r>
              <a:rPr lang="es-CL" sz="2700" dirty="0">
                <a:solidFill>
                  <a:srgbClr val="800000"/>
                </a:solidFill>
                <a:latin typeface="Garamond" panose="02020404030301010803" pitchFamily="18" charset="0"/>
              </a:rPr>
              <a:t/>
            </a:r>
            <a:br>
              <a:rPr lang="es-CL" sz="2700" dirty="0">
                <a:solidFill>
                  <a:srgbClr val="800000"/>
                </a:solidFill>
                <a:latin typeface="Garamond" panose="02020404030301010803" pitchFamily="18" charset="0"/>
              </a:rPr>
            </a:br>
            <a:r>
              <a:rPr lang="es-CL" sz="2700" dirty="0">
                <a:solidFill>
                  <a:srgbClr val="800000"/>
                </a:solidFill>
                <a:latin typeface="Garamond" panose="02020404030301010803" pitchFamily="18" charset="0"/>
              </a:rPr>
              <a:t/>
            </a:r>
            <a:br>
              <a:rPr lang="es-CL" sz="2700" dirty="0">
                <a:solidFill>
                  <a:srgbClr val="800000"/>
                </a:solidFill>
                <a:latin typeface="Garamond" panose="02020404030301010803" pitchFamily="18" charset="0"/>
              </a:rPr>
            </a:br>
            <a:r>
              <a:rPr lang="es-CL" sz="2700" dirty="0">
                <a:solidFill>
                  <a:srgbClr val="800000"/>
                </a:solidFill>
                <a:latin typeface="Garamond" panose="02020404030301010803" pitchFamily="18" charset="0"/>
              </a:rPr>
              <a:t>Art. 52°.  Para ser elegida PRESIDENTA, VICEPRESIDENTA O DIRECTORA IDEOLÓGICA, se requerirán:</a:t>
            </a:r>
            <a:r>
              <a:rPr lang="es-ES_tradnl" sz="2700" dirty="0">
                <a:solidFill>
                  <a:srgbClr val="800000"/>
                </a:solidFill>
                <a:latin typeface="Garamond" panose="02020404030301010803" pitchFamily="18" charset="0"/>
              </a:rPr>
              <a:t/>
            </a:r>
            <a:br>
              <a:rPr lang="es-ES_tradnl" sz="2700" dirty="0">
                <a:solidFill>
                  <a:srgbClr val="800000"/>
                </a:solidFill>
                <a:latin typeface="Garamond" panose="02020404030301010803" pitchFamily="18" charset="0"/>
              </a:rPr>
            </a:br>
            <a:r>
              <a:rPr lang="es-CL" sz="4000" dirty="0">
                <a:solidFill>
                  <a:srgbClr val="800000"/>
                </a:solidFill>
                <a:latin typeface="Garamond" panose="02020404030301010803" pitchFamily="18" charset="0"/>
              </a:rPr>
              <a:t/>
            </a:r>
            <a:br>
              <a:rPr lang="es-CL" sz="4000" dirty="0">
                <a:solidFill>
                  <a:srgbClr val="800000"/>
                </a:solidFill>
                <a:latin typeface="Garamond" panose="02020404030301010803" pitchFamily="18" charset="0"/>
              </a:rPr>
            </a:br>
            <a:endParaRPr lang="es-ES"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38879E97-1585-4C47-ADA7-AEC1DD88A797}"/>
              </a:ext>
            </a:extLst>
          </p:cNvPr>
          <p:cNvSpPr>
            <a:spLocks noGrp="1"/>
          </p:cNvSpPr>
          <p:nvPr>
            <p:ph idx="1"/>
          </p:nvPr>
        </p:nvSpPr>
        <p:spPr>
          <a:xfrm>
            <a:off x="483486" y="2276872"/>
            <a:ext cx="7239000" cy="3475768"/>
          </a:xfr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a:lstStyle/>
          <a:p>
            <a:pPr marL="452437" indent="-342900" algn="just">
              <a:buFont typeface="Arial" panose="020B0604020202020204" pitchFamily="34" charset="0"/>
              <a:buChar char="•"/>
            </a:pPr>
            <a:r>
              <a:rPr lang="es-CL" altLang="es-CL" sz="2400" b="1" dirty="0">
                <a:solidFill>
                  <a:srgbClr val="800000"/>
                </a:solidFill>
                <a:latin typeface="Garamond" panose="02020404030301010803" pitchFamily="18" charset="0"/>
              </a:rPr>
              <a:t>Tres años como socia activa.</a:t>
            </a:r>
          </a:p>
          <a:p>
            <a:pPr marL="452437" indent="-342900" algn="just">
              <a:buFont typeface="Arial" panose="020B0604020202020204" pitchFamily="34" charset="0"/>
              <a:buChar char="•"/>
            </a:pPr>
            <a:r>
              <a:rPr lang="es-CL" altLang="es-CL" sz="2400" b="1" dirty="0">
                <a:solidFill>
                  <a:srgbClr val="800000"/>
                </a:solidFill>
                <a:latin typeface="Garamond" panose="02020404030301010803" pitchFamily="18" charset="0"/>
              </a:rPr>
              <a:t>Haber desarrollado un cargo dentro del Directorio por un período completo.</a:t>
            </a:r>
          </a:p>
          <a:p>
            <a:pPr marL="452437" indent="-342900" algn="just">
              <a:buFont typeface="Arial" panose="020B0604020202020204" pitchFamily="34" charset="0"/>
              <a:buChar char="•"/>
            </a:pPr>
            <a:r>
              <a:rPr lang="es-CL" altLang="es-CL" sz="2400" b="1" dirty="0">
                <a:solidFill>
                  <a:srgbClr val="800000"/>
                </a:solidFill>
                <a:latin typeface="Garamond" panose="02020404030301010803" pitchFamily="18" charset="0"/>
              </a:rPr>
              <a:t>Estar al día en el pago de sus cotizaciones.</a:t>
            </a:r>
          </a:p>
          <a:p>
            <a:pPr marL="452437" indent="-342900" algn="just">
              <a:buFont typeface="Arial" panose="020B0604020202020204" pitchFamily="34" charset="0"/>
              <a:buChar char="•"/>
            </a:pPr>
            <a:r>
              <a:rPr lang="es-CL" altLang="es-CL" sz="2400" b="1" dirty="0">
                <a:solidFill>
                  <a:srgbClr val="800000"/>
                </a:solidFill>
                <a:latin typeface="Garamond" panose="02020404030301010803" pitchFamily="18" charset="0"/>
              </a:rPr>
              <a:t>Tener, por lo menos, un 60% de  asistencia a  sesiones del año anterior.</a:t>
            </a:r>
          </a:p>
          <a:p>
            <a:pPr marL="452437" indent="-342900" algn="just">
              <a:buFont typeface="Arial" panose="020B0604020202020204" pitchFamily="34" charset="0"/>
              <a:buChar char="•"/>
            </a:pPr>
            <a:r>
              <a:rPr lang="es-CL" altLang="es-CL" sz="2400" b="1" dirty="0">
                <a:solidFill>
                  <a:srgbClr val="800000"/>
                </a:solidFill>
                <a:latin typeface="Garamond" panose="02020404030301010803" pitchFamily="18" charset="0"/>
              </a:rPr>
              <a:t>No haber sido sancionada disciplinariamente durante el año correspondiente a la elección.</a:t>
            </a:r>
          </a:p>
          <a:p>
            <a:endParaRPr lang="es-CL" dirty="0"/>
          </a:p>
        </p:txBody>
      </p:sp>
      <p:pic>
        <p:nvPicPr>
          <p:cNvPr id="4" name="Picture 4" descr="logo">
            <a:extLst>
              <a:ext uri="{FF2B5EF4-FFF2-40B4-BE49-F238E27FC236}">
                <a16:creationId xmlns="" xmlns:a16="http://schemas.microsoft.com/office/drawing/2014/main" id="{F64F4EBA-89C5-4390-95E0-A3BB11491A99}"/>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275856" y="324267"/>
            <a:ext cx="1487018" cy="450443"/>
          </a:xfrm>
          <a:prstGeom prst="rect">
            <a:avLst/>
          </a:prstGeom>
          <a:ln w="190500" cap="sq">
            <a:solidFill>
              <a:srgbClr val="D3A77B"/>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AA7156C-4E61-495C-82B0-BAC74A656B96}"/>
              </a:ext>
            </a:extLst>
          </p:cNvPr>
          <p:cNvSpPr>
            <a:spLocks noGrp="1"/>
          </p:cNvSpPr>
          <p:nvPr>
            <p:ph type="title"/>
          </p:nvPr>
        </p:nvSpPr>
        <p:spPr>
          <a:xfrm>
            <a:off x="468246" y="404664"/>
            <a:ext cx="7239000" cy="842352"/>
          </a:xfrm>
        </p:spPr>
        <p:txBody>
          <a:bodyPr>
            <a:normAutofit fontScale="90000"/>
          </a:bodyPr>
          <a:lstStyle/>
          <a:p>
            <a:pPr algn="ctr"/>
            <a:r>
              <a:rPr lang="es-CL" sz="1600" dirty="0">
                <a:solidFill>
                  <a:schemeClr val="tx2">
                    <a:lumMod val="75000"/>
                  </a:schemeClr>
                </a:solidFill>
              </a:rPr>
              <a:t>Queridas Hermanas de nuestro Centro que están habilitadas para ocupar los cargos de presidenta, vice presidenta y directora de Dpto. ideológico.</a:t>
            </a:r>
            <a:br>
              <a:rPr lang="es-CL" sz="1600" dirty="0">
                <a:solidFill>
                  <a:schemeClr val="tx2">
                    <a:lumMod val="75000"/>
                  </a:schemeClr>
                </a:solidFill>
              </a:rPr>
            </a:br>
            <a:endParaRPr lang="es-CL" sz="1600" dirty="0">
              <a:solidFill>
                <a:schemeClr val="tx2">
                  <a:lumMod val="75000"/>
                </a:schemeClr>
              </a:solidFill>
            </a:endParaRPr>
          </a:p>
        </p:txBody>
      </p:sp>
      <p:graphicFrame>
        <p:nvGraphicFramePr>
          <p:cNvPr id="5" name="Marcador de contenido 4">
            <a:extLst>
              <a:ext uri="{FF2B5EF4-FFF2-40B4-BE49-F238E27FC236}">
                <a16:creationId xmlns="" xmlns:a16="http://schemas.microsoft.com/office/drawing/2014/main" id="{8D212257-67E1-43C6-AAF9-B8A9A1CFEBE6}"/>
              </a:ext>
            </a:extLst>
          </p:cNvPr>
          <p:cNvGraphicFramePr>
            <a:graphicFrameLocks noGrp="1"/>
          </p:cNvGraphicFramePr>
          <p:nvPr>
            <p:ph idx="1"/>
            <p:extLst>
              <p:ext uri="{D42A27DB-BD31-4B8C-83A1-F6EECF244321}">
                <p14:modId xmlns:p14="http://schemas.microsoft.com/office/powerpoint/2010/main" val="1367426162"/>
              </p:ext>
            </p:extLst>
          </p:nvPr>
        </p:nvGraphicFramePr>
        <p:xfrm>
          <a:off x="416375" y="1441965"/>
          <a:ext cx="7347361" cy="4734560"/>
        </p:xfrm>
        <a:graphic>
          <a:graphicData uri="http://schemas.openxmlformats.org/drawingml/2006/table">
            <a:tbl>
              <a:tblPr firstRow="1" bandRow="1">
                <a:tableStyleId>{5C22544A-7EE6-4342-B048-85BDC9FD1C3A}</a:tableStyleId>
              </a:tblPr>
              <a:tblGrid>
                <a:gridCol w="2275825">
                  <a:extLst>
                    <a:ext uri="{9D8B030D-6E8A-4147-A177-3AD203B41FA5}">
                      <a16:colId xmlns="" xmlns:a16="http://schemas.microsoft.com/office/drawing/2014/main" val="905603562"/>
                    </a:ext>
                  </a:extLst>
                </a:gridCol>
                <a:gridCol w="2535768">
                  <a:extLst>
                    <a:ext uri="{9D8B030D-6E8A-4147-A177-3AD203B41FA5}">
                      <a16:colId xmlns="" xmlns:a16="http://schemas.microsoft.com/office/drawing/2014/main" val="3154555680"/>
                    </a:ext>
                  </a:extLst>
                </a:gridCol>
                <a:gridCol w="2535768">
                  <a:extLst>
                    <a:ext uri="{9D8B030D-6E8A-4147-A177-3AD203B41FA5}">
                      <a16:colId xmlns="" xmlns:a16="http://schemas.microsoft.com/office/drawing/2014/main" val="4017671494"/>
                    </a:ext>
                  </a:extLst>
                </a:gridCol>
              </a:tblGrid>
              <a:tr h="370840">
                <a:tc gridSpan="3">
                  <a:txBody>
                    <a:bodyPr/>
                    <a:lstStyle/>
                    <a:p>
                      <a:r>
                        <a:rPr lang="es-CL" dirty="0"/>
                        <a:t>En orden alfabético:</a:t>
                      </a:r>
                    </a:p>
                  </a:txBody>
                  <a:tcPr/>
                </a:tc>
                <a:tc hMerge="1">
                  <a:txBody>
                    <a:bodyPr/>
                    <a:lstStyle/>
                    <a:p>
                      <a:endParaRPr lang="es-CL" dirty="0"/>
                    </a:p>
                  </a:txBody>
                  <a:tcPr/>
                </a:tc>
                <a:tc hMerge="1">
                  <a:txBody>
                    <a:bodyPr/>
                    <a:lstStyle/>
                    <a:p>
                      <a:endParaRPr lang="es-CL" dirty="0"/>
                    </a:p>
                  </a:txBody>
                  <a:tcPr/>
                </a:tc>
                <a:extLst>
                  <a:ext uri="{0D108BD9-81ED-4DB2-BD59-A6C34878D82A}">
                    <a16:rowId xmlns="" xmlns:a16="http://schemas.microsoft.com/office/drawing/2014/main" val="2726936844"/>
                  </a:ext>
                </a:extLst>
              </a:tr>
              <a:tr h="0">
                <a:tc>
                  <a:txBody>
                    <a:bodyPr/>
                    <a:lstStyle/>
                    <a:p>
                      <a:r>
                        <a:rPr lang="es-CL" dirty="0"/>
                        <a:t>Luz Amigo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Jessica Espinoza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Oriana Sotomayor R.</a:t>
                      </a:r>
                    </a:p>
                  </a:txBody>
                  <a:tcPr/>
                </a:tc>
                <a:extLst>
                  <a:ext uri="{0D108BD9-81ED-4DB2-BD59-A6C34878D82A}">
                    <a16:rowId xmlns="" xmlns:a16="http://schemas.microsoft.com/office/drawing/2014/main" val="2193786759"/>
                  </a:ext>
                </a:extLst>
              </a:tr>
              <a:tr h="370840">
                <a:tc>
                  <a:txBody>
                    <a:bodyPr/>
                    <a:lstStyle/>
                    <a:p>
                      <a:r>
                        <a:rPr lang="es-CL" dirty="0"/>
                        <a:t>Angela Barra 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Patricia Eloy 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Ruth </a:t>
                      </a:r>
                      <a:r>
                        <a:rPr lang="es-CL" dirty="0" err="1"/>
                        <a:t>Talvac</a:t>
                      </a:r>
                      <a:r>
                        <a:rPr lang="es-CL" dirty="0"/>
                        <a:t> P.</a:t>
                      </a:r>
                    </a:p>
                  </a:txBody>
                  <a:tcPr/>
                </a:tc>
                <a:extLst>
                  <a:ext uri="{0D108BD9-81ED-4DB2-BD59-A6C34878D82A}">
                    <a16:rowId xmlns="" xmlns:a16="http://schemas.microsoft.com/office/drawing/2014/main" val="2017156611"/>
                  </a:ext>
                </a:extLst>
              </a:tr>
              <a:tr h="370840">
                <a:tc>
                  <a:txBody>
                    <a:bodyPr/>
                    <a:lstStyle/>
                    <a:p>
                      <a:r>
                        <a:rPr lang="es-CL" dirty="0"/>
                        <a:t>María Cristina Blanche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Nancy Mondaca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Lola Thomas C.</a:t>
                      </a:r>
                    </a:p>
                    <a:p>
                      <a:endParaRPr lang="es-CL" dirty="0"/>
                    </a:p>
                  </a:txBody>
                  <a:tcPr/>
                </a:tc>
                <a:extLst>
                  <a:ext uri="{0D108BD9-81ED-4DB2-BD59-A6C34878D82A}">
                    <a16:rowId xmlns="" xmlns:a16="http://schemas.microsoft.com/office/drawing/2014/main" val="1741708999"/>
                  </a:ext>
                </a:extLst>
              </a:tr>
              <a:tr h="370840">
                <a:tc>
                  <a:txBody>
                    <a:bodyPr/>
                    <a:lstStyle/>
                    <a:p>
                      <a:r>
                        <a:rPr lang="es-CL" dirty="0"/>
                        <a:t>Yanet Bravo 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María Cristina Rojas 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Ana Troncoso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txBody>
                  <a:tcPr/>
                </a:tc>
                <a:extLst>
                  <a:ext uri="{0D108BD9-81ED-4DB2-BD59-A6C34878D82A}">
                    <a16:rowId xmlns="" xmlns:a16="http://schemas.microsoft.com/office/drawing/2014/main" val="2862405193"/>
                  </a:ext>
                </a:extLst>
              </a:tr>
              <a:tr h="370840">
                <a:tc>
                  <a:txBody>
                    <a:bodyPr/>
                    <a:lstStyle/>
                    <a:p>
                      <a:r>
                        <a:rPr lang="es-CL" dirty="0"/>
                        <a:t>Rosa Cartes 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Ingrid Rousseau 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María Angélica Valencia S. </a:t>
                      </a:r>
                    </a:p>
                  </a:txBody>
                  <a:tcPr/>
                </a:tc>
                <a:extLst>
                  <a:ext uri="{0D108BD9-81ED-4DB2-BD59-A6C34878D82A}">
                    <a16:rowId xmlns="" xmlns:a16="http://schemas.microsoft.com/office/drawing/2014/main" val="4164158364"/>
                  </a:ext>
                </a:extLst>
              </a:tr>
              <a:tr h="370840">
                <a:tc>
                  <a:txBody>
                    <a:bodyPr/>
                    <a:lstStyle/>
                    <a:p>
                      <a:r>
                        <a:rPr lang="es-CL" dirty="0"/>
                        <a:t>Mónica </a:t>
                      </a:r>
                      <a:r>
                        <a:rPr lang="es-CL" dirty="0" err="1"/>
                        <a:t>Cassonett</a:t>
                      </a:r>
                      <a:endParaRPr lang="es-CL" dirty="0"/>
                    </a:p>
                    <a:p>
                      <a:r>
                        <a:rPr lang="es-CL" dirty="0"/>
                        <a: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Mirta Soto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Laura Villarroel 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L" dirty="0"/>
                    </a:p>
                  </a:txBody>
                  <a:tcPr/>
                </a:tc>
                <a:extLst>
                  <a:ext uri="{0D108BD9-81ED-4DB2-BD59-A6C34878D82A}">
                    <a16:rowId xmlns="" xmlns:a16="http://schemas.microsoft.com/office/drawing/2014/main" val="4214113816"/>
                  </a:ext>
                </a:extLst>
              </a:tr>
              <a:tr h="370840">
                <a:tc>
                  <a:txBody>
                    <a:bodyPr/>
                    <a:lstStyle/>
                    <a:p>
                      <a:r>
                        <a:rPr lang="es-CL" dirty="0"/>
                        <a:t>Mery </a:t>
                      </a:r>
                      <a:r>
                        <a:rPr lang="es-CL" dirty="0" err="1"/>
                        <a:t>Criales</a:t>
                      </a:r>
                      <a:r>
                        <a:rPr lang="es-CL" dirty="0"/>
                        <a:t>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Eva Sotomayor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María Angélica Weitzel F. </a:t>
                      </a:r>
                      <a:r>
                        <a:rPr lang="es-CL" sz="1000" dirty="0"/>
                        <a:t>(*No habilitada para Directora Dpto. Ideológico)</a:t>
                      </a:r>
                    </a:p>
                  </a:txBody>
                  <a:tcPr/>
                </a:tc>
                <a:extLst>
                  <a:ext uri="{0D108BD9-81ED-4DB2-BD59-A6C34878D82A}">
                    <a16:rowId xmlns="" xmlns:a16="http://schemas.microsoft.com/office/drawing/2014/main" val="3220915636"/>
                  </a:ext>
                </a:extLst>
              </a:tr>
            </a:tbl>
          </a:graphicData>
        </a:graphic>
      </p:graphicFrame>
      <p:pic>
        <p:nvPicPr>
          <p:cNvPr id="6" name="Picture 2" descr="http://www.gifsde.com/uploads/2a1a01_candlbr3vlsamarillas.gif">
            <a:extLst>
              <a:ext uri="{FF2B5EF4-FFF2-40B4-BE49-F238E27FC236}">
                <a16:creationId xmlns="" xmlns:a16="http://schemas.microsoft.com/office/drawing/2014/main" id="{B65930B7-2EA5-48FA-B61A-23F66250D6D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31160" y="476672"/>
            <a:ext cx="1080120" cy="1232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0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41443" y="1052736"/>
            <a:ext cx="7156648" cy="1346408"/>
          </a:xfrm>
        </p:spPr>
        <p:txBody>
          <a:bodyPr>
            <a:noAutofit/>
          </a:bodyPr>
          <a:lstStyle/>
          <a:p>
            <a:pPr algn="ctr"/>
            <a:r>
              <a:rPr lang="es-CL" altLang="es-CL" sz="3000" dirty="0">
                <a:solidFill>
                  <a:srgbClr val="800000"/>
                </a:solidFill>
                <a:latin typeface="Garamond" panose="02020404030301010803" pitchFamily="18" charset="0"/>
              </a:rPr>
              <a:t/>
            </a:r>
            <a:br>
              <a:rPr lang="es-CL" altLang="es-CL" sz="3000" dirty="0">
                <a:solidFill>
                  <a:srgbClr val="800000"/>
                </a:solidFill>
                <a:latin typeface="Garamond" panose="02020404030301010803" pitchFamily="18" charset="0"/>
              </a:rPr>
            </a:br>
            <a:r>
              <a:rPr lang="es-CL" altLang="es-CL" sz="3000" dirty="0">
                <a:solidFill>
                  <a:srgbClr val="800000"/>
                </a:solidFill>
                <a:latin typeface="Garamond" panose="02020404030301010803" pitchFamily="18" charset="0"/>
              </a:rPr>
              <a:t/>
            </a:r>
            <a:br>
              <a:rPr lang="es-CL" altLang="es-CL" sz="3000" dirty="0">
                <a:solidFill>
                  <a:srgbClr val="800000"/>
                </a:solidFill>
                <a:latin typeface="Garamond" panose="02020404030301010803" pitchFamily="18" charset="0"/>
              </a:rPr>
            </a:br>
            <a:r>
              <a:rPr lang="es-CL" altLang="es-CL" sz="3000" dirty="0">
                <a:solidFill>
                  <a:srgbClr val="800000"/>
                </a:solidFill>
                <a:latin typeface="Garamond" panose="02020404030301010803" pitchFamily="18" charset="0"/>
              </a:rPr>
              <a:t>Art.52°. Párrafo 2°: Para los </a:t>
            </a:r>
            <a:r>
              <a:rPr lang="es-CL" altLang="es-CL" sz="2800" dirty="0">
                <a:solidFill>
                  <a:srgbClr val="800000"/>
                </a:solidFill>
                <a:latin typeface="Garamond" panose="02020404030301010803" pitchFamily="18" charset="0"/>
              </a:rPr>
              <a:t>cargos restantes se requerirá:</a:t>
            </a:r>
            <a:r>
              <a:rPr lang="es-ES_tradnl" sz="2800" dirty="0">
                <a:solidFill>
                  <a:srgbClr val="800000"/>
                </a:solidFill>
                <a:latin typeface="Garamond" panose="02020404030301010803" pitchFamily="18" charset="0"/>
              </a:rPr>
              <a:t/>
            </a:r>
            <a:br>
              <a:rPr lang="es-ES_tradnl" sz="2800" dirty="0">
                <a:solidFill>
                  <a:srgbClr val="800000"/>
                </a:solidFill>
                <a:latin typeface="Garamond" panose="02020404030301010803" pitchFamily="18" charset="0"/>
              </a:rPr>
            </a:br>
            <a:endParaRPr lang="es-ES" sz="28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3" name="Marcador de contenido 2">
            <a:extLst>
              <a:ext uri="{FF2B5EF4-FFF2-40B4-BE49-F238E27FC236}">
                <a16:creationId xmlns="" xmlns:a16="http://schemas.microsoft.com/office/drawing/2014/main" id="{DA301661-AD62-487F-8107-580115AEB274}"/>
              </a:ext>
            </a:extLst>
          </p:cNvPr>
          <p:cNvSpPr>
            <a:spLocks noGrp="1"/>
          </p:cNvSpPr>
          <p:nvPr>
            <p:ph idx="1"/>
          </p:nvPr>
        </p:nvSpPr>
        <p:spPr>
          <a:xfrm>
            <a:off x="467544" y="2276872"/>
            <a:ext cx="7239000" cy="3441106"/>
          </a:xfrm>
        </p:spPr>
        <p:style>
          <a:lnRef idx="2">
            <a:schemeClr val="accent1"/>
          </a:lnRef>
          <a:fillRef idx="1">
            <a:schemeClr val="lt1"/>
          </a:fillRef>
          <a:effectRef idx="0">
            <a:schemeClr val="accent1"/>
          </a:effectRef>
          <a:fontRef idx="minor">
            <a:schemeClr val="dk1"/>
          </a:fontRef>
        </p:style>
        <p:txBody>
          <a:bodyPr>
            <a:normAutofit/>
          </a:bodyPr>
          <a:lstStyle/>
          <a:p>
            <a:pPr marL="109537" indent="0">
              <a:buNone/>
            </a:pPr>
            <a:endParaRPr lang="es-CL" altLang="es-CL" sz="2400" b="1" dirty="0">
              <a:solidFill>
                <a:srgbClr val="800000"/>
              </a:solidFill>
              <a:latin typeface="Garamond" panose="02020404030301010803" pitchFamily="18" charset="0"/>
            </a:endParaRPr>
          </a:p>
          <a:p>
            <a:pPr marL="566737" indent="-457200">
              <a:buFont typeface="Arial" panose="020B0604020202020204" pitchFamily="34" charset="0"/>
              <a:buChar char="•"/>
            </a:pPr>
            <a:r>
              <a:rPr lang="es-CL" altLang="es-CL" sz="2400" b="1" dirty="0">
                <a:solidFill>
                  <a:srgbClr val="800000"/>
                </a:solidFill>
                <a:latin typeface="Garamond" panose="02020404030301010803" pitchFamily="18" charset="0"/>
              </a:rPr>
              <a:t>Tener dos años como socia activa.</a:t>
            </a:r>
          </a:p>
          <a:p>
            <a:pPr marL="566737" indent="-457200">
              <a:buFont typeface="Arial" panose="020B0604020202020204" pitchFamily="34" charset="0"/>
              <a:buChar char="•"/>
            </a:pPr>
            <a:r>
              <a:rPr lang="es-CL" altLang="es-CL" sz="2400" b="1" dirty="0">
                <a:solidFill>
                  <a:srgbClr val="800000"/>
                </a:solidFill>
                <a:latin typeface="Garamond" panose="02020404030301010803" pitchFamily="18" charset="0"/>
              </a:rPr>
              <a:t>Estar al día en sus cotizaciones.</a:t>
            </a:r>
          </a:p>
          <a:p>
            <a:pPr marL="566737" indent="-457200">
              <a:buFont typeface="Arial" panose="020B0604020202020204" pitchFamily="34" charset="0"/>
              <a:buChar char="•"/>
            </a:pPr>
            <a:r>
              <a:rPr lang="es-CL" altLang="es-CL" sz="2400" b="1" dirty="0">
                <a:solidFill>
                  <a:srgbClr val="800000"/>
                </a:solidFill>
                <a:latin typeface="Garamond" panose="02020404030301010803" pitchFamily="18" charset="0"/>
              </a:rPr>
              <a:t>Tener un 60% de asistencia a sesiones del año anterior.</a:t>
            </a:r>
          </a:p>
          <a:p>
            <a:pPr marL="566737" indent="-457200">
              <a:buFont typeface="Arial" panose="020B0604020202020204" pitchFamily="34" charset="0"/>
              <a:buChar char="•"/>
            </a:pPr>
            <a:r>
              <a:rPr lang="es-CL" altLang="es-CL" sz="2400" b="1" dirty="0">
                <a:solidFill>
                  <a:srgbClr val="800000"/>
                </a:solidFill>
                <a:latin typeface="Garamond" panose="02020404030301010803" pitchFamily="18" charset="0"/>
              </a:rPr>
              <a:t>No haber sido sancionada disciplinariamente durante  el año correspondiente a la elección.</a:t>
            </a:r>
          </a:p>
          <a:p>
            <a:endParaRPr lang="es-CL" dirty="0"/>
          </a:p>
        </p:txBody>
      </p:sp>
      <p:pic>
        <p:nvPicPr>
          <p:cNvPr id="4" name="Picture 4" descr="logo">
            <a:extLst>
              <a:ext uri="{FF2B5EF4-FFF2-40B4-BE49-F238E27FC236}">
                <a16:creationId xmlns="" xmlns:a16="http://schemas.microsoft.com/office/drawing/2014/main" id="{2A705497-7650-4679-9D36-57CCF81CA002}"/>
              </a:ext>
            </a:extLst>
          </p:cNvPr>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275856" y="379803"/>
            <a:ext cx="1487018" cy="450443"/>
          </a:xfrm>
          <a:prstGeom prst="rect">
            <a:avLst/>
          </a:prstGeom>
          <a:ln w="190500" cap="sq">
            <a:solidFill>
              <a:srgbClr val="D3A77B"/>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F1BA773-1B81-40FE-8F51-4642FA1163D8}"/>
              </a:ext>
            </a:extLst>
          </p:cNvPr>
          <p:cNvSpPr>
            <a:spLocks noGrp="1"/>
          </p:cNvSpPr>
          <p:nvPr>
            <p:ph type="title"/>
          </p:nvPr>
        </p:nvSpPr>
        <p:spPr>
          <a:xfrm>
            <a:off x="457200" y="320040"/>
            <a:ext cx="7239000" cy="876712"/>
          </a:xfrm>
        </p:spPr>
        <p:txBody>
          <a:bodyPr>
            <a:normAutofit fontScale="90000"/>
          </a:bodyPr>
          <a:lstStyle/>
          <a:p>
            <a:r>
              <a:rPr lang="es-CL" sz="1600" dirty="0">
                <a:solidFill>
                  <a:schemeClr val="tx2">
                    <a:lumMod val="75000"/>
                  </a:schemeClr>
                </a:solidFill>
              </a:rPr>
              <a:t>Queridas Hermanas de nuestro Centro que están habilitadas para ocupar los cargos de SECRETARIA, Tesorera, Directora Dpto. Cultura y divulgación, directora dpto. relaciones institucionales.</a:t>
            </a:r>
            <a:endParaRPr lang="es-CL" sz="1600" dirty="0"/>
          </a:p>
        </p:txBody>
      </p:sp>
      <p:graphicFrame>
        <p:nvGraphicFramePr>
          <p:cNvPr id="4" name="Marcador de contenido 3">
            <a:extLst>
              <a:ext uri="{FF2B5EF4-FFF2-40B4-BE49-F238E27FC236}">
                <a16:creationId xmlns="" xmlns:a16="http://schemas.microsoft.com/office/drawing/2014/main" id="{EC08E357-8C8A-4737-BA50-0D4A4B4B0156}"/>
              </a:ext>
            </a:extLst>
          </p:cNvPr>
          <p:cNvGraphicFramePr>
            <a:graphicFrameLocks noGrp="1"/>
          </p:cNvGraphicFramePr>
          <p:nvPr>
            <p:ph idx="1"/>
            <p:extLst>
              <p:ext uri="{D42A27DB-BD31-4B8C-83A1-F6EECF244321}">
                <p14:modId xmlns:p14="http://schemas.microsoft.com/office/powerpoint/2010/main" val="940047778"/>
              </p:ext>
            </p:extLst>
          </p:nvPr>
        </p:nvGraphicFramePr>
        <p:xfrm>
          <a:off x="539552" y="1340768"/>
          <a:ext cx="7239000" cy="4983480"/>
        </p:xfrm>
        <a:graphic>
          <a:graphicData uri="http://schemas.openxmlformats.org/drawingml/2006/table">
            <a:tbl>
              <a:tblPr firstRow="1" bandRow="1">
                <a:tableStyleId>{5C22544A-7EE6-4342-B048-85BDC9FD1C3A}</a:tableStyleId>
              </a:tblPr>
              <a:tblGrid>
                <a:gridCol w="2413000">
                  <a:extLst>
                    <a:ext uri="{9D8B030D-6E8A-4147-A177-3AD203B41FA5}">
                      <a16:colId xmlns="" xmlns:a16="http://schemas.microsoft.com/office/drawing/2014/main" val="3111459084"/>
                    </a:ext>
                  </a:extLst>
                </a:gridCol>
                <a:gridCol w="2413000">
                  <a:extLst>
                    <a:ext uri="{9D8B030D-6E8A-4147-A177-3AD203B41FA5}">
                      <a16:colId xmlns="" xmlns:a16="http://schemas.microsoft.com/office/drawing/2014/main" val="3479063201"/>
                    </a:ext>
                  </a:extLst>
                </a:gridCol>
                <a:gridCol w="2413000">
                  <a:extLst>
                    <a:ext uri="{9D8B030D-6E8A-4147-A177-3AD203B41FA5}">
                      <a16:colId xmlns="" xmlns:a16="http://schemas.microsoft.com/office/drawing/2014/main" val="423713645"/>
                    </a:ext>
                  </a:extLst>
                </a:gridCol>
              </a:tblGrid>
              <a:tr h="370840">
                <a:tc gridSpan="3">
                  <a:txBody>
                    <a:bodyPr/>
                    <a:lstStyle/>
                    <a:p>
                      <a:r>
                        <a:rPr lang="es-CL" dirty="0"/>
                        <a:t>En orden alfabético:</a:t>
                      </a:r>
                    </a:p>
                  </a:txBody>
                  <a:tcPr/>
                </a:tc>
                <a:tc hMerge="1">
                  <a:txBody>
                    <a:bodyPr/>
                    <a:lstStyle/>
                    <a:p>
                      <a:endParaRPr lang="es-CL" dirty="0"/>
                    </a:p>
                  </a:txBody>
                  <a:tcPr/>
                </a:tc>
                <a:tc hMerge="1">
                  <a:txBody>
                    <a:bodyPr/>
                    <a:lstStyle/>
                    <a:p>
                      <a:endParaRPr lang="es-CL" dirty="0"/>
                    </a:p>
                  </a:txBody>
                  <a:tcPr/>
                </a:tc>
                <a:extLst>
                  <a:ext uri="{0D108BD9-81ED-4DB2-BD59-A6C34878D82A}">
                    <a16:rowId xmlns="" xmlns:a16="http://schemas.microsoft.com/office/drawing/2014/main" val="515480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Luz Amigo 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Jessica Espinoza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Oriana Sotomayor R.</a:t>
                      </a:r>
                    </a:p>
                  </a:txBody>
                  <a:tcPr/>
                </a:tc>
                <a:extLst>
                  <a:ext uri="{0D108BD9-81ED-4DB2-BD59-A6C34878D82A}">
                    <a16:rowId xmlns="" xmlns:a16="http://schemas.microsoft.com/office/drawing/2014/main" val="2823243287"/>
                  </a:ext>
                </a:extLst>
              </a:tr>
              <a:tr h="370840">
                <a:tc>
                  <a:txBody>
                    <a:bodyPr/>
                    <a:lstStyle/>
                    <a:p>
                      <a:r>
                        <a:rPr lang="es-CL" dirty="0"/>
                        <a:t>Angela Barra 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Patricia Eloy 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Ana Suárez R.</a:t>
                      </a:r>
                    </a:p>
                  </a:txBody>
                  <a:tcPr/>
                </a:tc>
                <a:extLst>
                  <a:ext uri="{0D108BD9-81ED-4DB2-BD59-A6C34878D82A}">
                    <a16:rowId xmlns="" xmlns:a16="http://schemas.microsoft.com/office/drawing/2014/main" val="3805566250"/>
                  </a:ext>
                </a:extLst>
              </a:tr>
              <a:tr h="370840">
                <a:tc>
                  <a:txBody>
                    <a:bodyPr/>
                    <a:lstStyle/>
                    <a:p>
                      <a:r>
                        <a:rPr lang="es-CL" dirty="0"/>
                        <a:t>María Cristina Blanche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Nancy Mondaca 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Ruth </a:t>
                      </a:r>
                      <a:r>
                        <a:rPr lang="es-CL" dirty="0" err="1"/>
                        <a:t>Talvac</a:t>
                      </a:r>
                      <a:r>
                        <a:rPr lang="es-CL" dirty="0"/>
                        <a:t> P.</a:t>
                      </a:r>
                    </a:p>
                  </a:txBody>
                  <a:tcPr/>
                </a:tc>
                <a:extLst>
                  <a:ext uri="{0D108BD9-81ED-4DB2-BD59-A6C34878D82A}">
                    <a16:rowId xmlns="" xmlns:a16="http://schemas.microsoft.com/office/drawing/2014/main" val="1360658320"/>
                  </a:ext>
                </a:extLst>
              </a:tr>
              <a:tr h="370840">
                <a:tc>
                  <a:txBody>
                    <a:bodyPr/>
                    <a:lstStyle/>
                    <a:p>
                      <a:r>
                        <a:rPr lang="es-CL" dirty="0"/>
                        <a:t>Yanet Bravo 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María Cristina Rojas S.</a:t>
                      </a:r>
                    </a:p>
                  </a:txBody>
                  <a:tcPr/>
                </a:tc>
                <a:tc>
                  <a:txBody>
                    <a:bodyPr/>
                    <a:lstStyle/>
                    <a:p>
                      <a:r>
                        <a:rPr lang="es-CL" dirty="0"/>
                        <a:t>Lola Thomas C. </a:t>
                      </a:r>
                      <a:r>
                        <a:rPr lang="es-CL" sz="1000" dirty="0"/>
                        <a:t>(*No habilitada para cargo Secretaria)</a:t>
                      </a:r>
                    </a:p>
                  </a:txBody>
                  <a:tcPr/>
                </a:tc>
                <a:extLst>
                  <a:ext uri="{0D108BD9-81ED-4DB2-BD59-A6C34878D82A}">
                    <a16:rowId xmlns="" xmlns:a16="http://schemas.microsoft.com/office/drawing/2014/main" val="323870405"/>
                  </a:ext>
                </a:extLst>
              </a:tr>
              <a:tr h="370840">
                <a:tc>
                  <a:txBody>
                    <a:bodyPr/>
                    <a:lstStyle/>
                    <a:p>
                      <a:r>
                        <a:rPr lang="es-CL" dirty="0"/>
                        <a:t>Rosa Cartes 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Ingrid Rousseau 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Ana Troncoso F.</a:t>
                      </a:r>
                    </a:p>
                  </a:txBody>
                  <a:tcPr/>
                </a:tc>
                <a:extLst>
                  <a:ext uri="{0D108BD9-81ED-4DB2-BD59-A6C34878D82A}">
                    <a16:rowId xmlns="" xmlns:a16="http://schemas.microsoft.com/office/drawing/2014/main" val="3027476610"/>
                  </a:ext>
                </a:extLst>
              </a:tr>
              <a:tr h="370840">
                <a:tc>
                  <a:txBody>
                    <a:bodyPr/>
                    <a:lstStyle/>
                    <a:p>
                      <a:r>
                        <a:rPr lang="es-CL" dirty="0"/>
                        <a:t>Mónica </a:t>
                      </a:r>
                      <a:r>
                        <a:rPr lang="es-CL" dirty="0" err="1"/>
                        <a:t>Cassonett</a:t>
                      </a:r>
                      <a:endParaRPr lang="es-CL" dirty="0"/>
                    </a:p>
                    <a:p>
                      <a:r>
                        <a:rPr lang="es-CL" dirty="0"/>
                        <a: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Mirta Soto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María Angélica Valencia S. </a:t>
                      </a:r>
                    </a:p>
                  </a:txBody>
                  <a:tcPr/>
                </a:tc>
                <a:extLst>
                  <a:ext uri="{0D108BD9-81ED-4DB2-BD59-A6C34878D82A}">
                    <a16:rowId xmlns="" xmlns:a16="http://schemas.microsoft.com/office/drawing/2014/main" val="1481518726"/>
                  </a:ext>
                </a:extLst>
              </a:tr>
              <a:tr h="370840">
                <a:tc>
                  <a:txBody>
                    <a:bodyPr/>
                    <a:lstStyle/>
                    <a:p>
                      <a:r>
                        <a:rPr lang="es-CL" dirty="0"/>
                        <a:t>Mery </a:t>
                      </a:r>
                      <a:r>
                        <a:rPr lang="es-CL" dirty="0" err="1"/>
                        <a:t>Criales</a:t>
                      </a:r>
                      <a:r>
                        <a:rPr lang="es-CL" dirty="0"/>
                        <a:t> 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Eva Sotomayor 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Laura Villarroel B. </a:t>
                      </a:r>
                      <a:r>
                        <a:rPr lang="es-CL" sz="1000" dirty="0"/>
                        <a:t>(*No habilitada para Directora Dpto. RR.II.)</a:t>
                      </a:r>
                    </a:p>
                  </a:txBody>
                  <a:tcPr/>
                </a:tc>
                <a:extLst>
                  <a:ext uri="{0D108BD9-81ED-4DB2-BD59-A6C34878D82A}">
                    <a16:rowId xmlns="" xmlns:a16="http://schemas.microsoft.com/office/drawing/2014/main" val="3719267714"/>
                  </a:ext>
                </a:extLst>
              </a:tr>
              <a:tr h="370840">
                <a:tc>
                  <a:txBody>
                    <a:bodyPr/>
                    <a:lstStyle/>
                    <a:p>
                      <a:endParaRPr lang="es-CL"/>
                    </a:p>
                  </a:txBody>
                  <a:tcPr/>
                </a:tc>
                <a:tc>
                  <a:txBody>
                    <a:bodyPr/>
                    <a:lstStyle/>
                    <a:p>
                      <a:endParaRPr lang="es-CL"/>
                    </a:p>
                  </a:txBody>
                  <a:tcPr/>
                </a:tc>
                <a:tc>
                  <a:txBody>
                    <a:bodyPr/>
                    <a:lstStyle/>
                    <a:p>
                      <a:r>
                        <a:rPr lang="es-CL" dirty="0"/>
                        <a:t>María Angélica Weitzel F. </a:t>
                      </a:r>
                    </a:p>
                  </a:txBody>
                  <a:tcPr/>
                </a:tc>
                <a:extLst>
                  <a:ext uri="{0D108BD9-81ED-4DB2-BD59-A6C34878D82A}">
                    <a16:rowId xmlns="" xmlns:a16="http://schemas.microsoft.com/office/drawing/2014/main" val="1264006133"/>
                  </a:ext>
                </a:extLst>
              </a:tr>
            </a:tbl>
          </a:graphicData>
        </a:graphic>
      </p:graphicFrame>
      <p:pic>
        <p:nvPicPr>
          <p:cNvPr id="8" name="Picture 2" descr="http://www.gifsde.com/uploads/2a1a01_candlbr3vlsamarillas.gif">
            <a:extLst>
              <a:ext uri="{FF2B5EF4-FFF2-40B4-BE49-F238E27FC236}">
                <a16:creationId xmlns="" xmlns:a16="http://schemas.microsoft.com/office/drawing/2014/main" id="{A9F67132-1869-45A5-B27D-4FF0A686F9A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84368" y="320040"/>
            <a:ext cx="1160065" cy="13234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95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
          <p:cNvSpPr>
            <a:spLocks noGrp="1"/>
          </p:cNvSpPr>
          <p:nvPr>
            <p:ph type="title"/>
          </p:nvPr>
        </p:nvSpPr>
        <p:spPr>
          <a:xfrm>
            <a:off x="683568" y="260648"/>
            <a:ext cx="7311008" cy="1656184"/>
          </a:xfrm>
        </p:spPr>
        <p:txBody>
          <a:bodyPr>
            <a:normAutofit fontScale="90000"/>
          </a:bodyPr>
          <a:lstStyle/>
          <a:p>
            <a:pPr algn="ct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Capítulo 3°. Art. 53: </a:t>
            </a:r>
            <a:br>
              <a:rPr lang="es-CL" sz="3100" dirty="0">
                <a:solidFill>
                  <a:srgbClr val="800000"/>
                </a:solidFill>
                <a:latin typeface="Garamond" panose="02020404030301010803" pitchFamily="18" charset="0"/>
              </a:rPr>
            </a:br>
            <a:r>
              <a:rPr lang="es-CL" sz="3100" dirty="0">
                <a:solidFill>
                  <a:srgbClr val="800000"/>
                </a:solidFill>
                <a:latin typeface="Garamond" panose="02020404030301010803" pitchFamily="18" charset="0"/>
              </a:rPr>
              <a:t>Atribuciones y Deberes del Directorio:</a:t>
            </a:r>
            <a:r>
              <a:rPr lang="es-ES_tradnl" sz="3100" dirty="0">
                <a:solidFill>
                  <a:srgbClr val="800000"/>
                </a:solidFill>
                <a:latin typeface="Garamond" panose="02020404030301010803" pitchFamily="18" charset="0"/>
              </a:rPr>
              <a:t/>
            </a:r>
            <a:br>
              <a:rPr lang="es-ES_tradnl" sz="3100" dirty="0">
                <a:solidFill>
                  <a:srgbClr val="800000"/>
                </a:solidFill>
                <a:latin typeface="Garamond" panose="02020404030301010803" pitchFamily="18" charset="0"/>
              </a:rPr>
            </a:br>
            <a:endParaRPr lang="es-ES" sz="3100" dirty="0">
              <a:ln w="500">
                <a:noFill/>
              </a:ln>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5400000" scaled="1"/>
                <a:tileRect/>
              </a:gradFill>
            </a:endParaRPr>
          </a:p>
        </p:txBody>
      </p:sp>
      <p:sp>
        <p:nvSpPr>
          <p:cNvPr id="5" name="Rectángulo 4">
            <a:extLst>
              <a:ext uri="{FF2B5EF4-FFF2-40B4-BE49-F238E27FC236}">
                <a16:creationId xmlns="" xmlns:a16="http://schemas.microsoft.com/office/drawing/2014/main" id="{53AF4045-769C-452C-A298-5B99405AEBA6}"/>
              </a:ext>
            </a:extLst>
          </p:cNvPr>
          <p:cNvSpPr/>
          <p:nvPr/>
        </p:nvSpPr>
        <p:spPr>
          <a:xfrm>
            <a:off x="323528" y="1556792"/>
            <a:ext cx="7527031" cy="504753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just">
              <a:buClr>
                <a:schemeClr val="accent3"/>
              </a:buClr>
              <a:buFont typeface="+mj-lt"/>
              <a:buAutoNum type="alphaLcPeriod"/>
              <a:defRPr/>
            </a:pPr>
            <a:endParaRPr lang="es-CL" b="1" dirty="0">
              <a:solidFill>
                <a:srgbClr val="800000"/>
              </a:solidFill>
              <a:latin typeface="Garamond" panose="02020404030301010803" pitchFamily="18" charset="0"/>
            </a:endParaRPr>
          </a:p>
          <a:p>
            <a:pPr marL="457200" indent="-457200" algn="just">
              <a:buClr>
                <a:schemeClr val="accent3"/>
              </a:buClr>
              <a:buFont typeface="+mj-lt"/>
              <a:buAutoNum type="alphaLcPeriod"/>
              <a:defRPr/>
            </a:pPr>
            <a:r>
              <a:rPr lang="es-CL" sz="2200" b="1" dirty="0">
                <a:solidFill>
                  <a:srgbClr val="800000"/>
                </a:solidFill>
                <a:latin typeface="Garamond" panose="02020404030301010803" pitchFamily="18" charset="0"/>
              </a:rPr>
              <a:t>Cumplir y hacer cumplir el Estatuto Orgánico y Reglamento General, los Programas de Trabajo y los acuerdos de la Dirección Ejecutiva Nacional, del Consejo Regional y del propio Centro.</a:t>
            </a:r>
          </a:p>
          <a:p>
            <a:pPr marL="457200" indent="-457200" algn="just">
              <a:buClr>
                <a:schemeClr val="accent3"/>
              </a:buClr>
              <a:buFont typeface="+mj-lt"/>
              <a:buAutoNum type="alphaLcPeriod"/>
              <a:defRPr/>
            </a:pPr>
            <a:r>
              <a:rPr lang="es-CL" sz="2200" b="1" dirty="0">
                <a:solidFill>
                  <a:srgbClr val="800000"/>
                </a:solidFill>
                <a:latin typeface="Garamond" panose="02020404030301010803" pitchFamily="18" charset="0"/>
              </a:rPr>
              <a:t>Mantener una permanente comunicación con la Logia auspiciadora, a través de su Relacionador.</a:t>
            </a:r>
          </a:p>
          <a:p>
            <a:pPr marL="457200" indent="-457200" algn="just">
              <a:buClr>
                <a:schemeClr val="accent3"/>
              </a:buClr>
              <a:buFont typeface="+mj-lt"/>
              <a:buAutoNum type="alphaLcPeriod"/>
              <a:defRPr/>
            </a:pPr>
            <a:r>
              <a:rPr lang="es-CL" sz="2200" b="1" dirty="0">
                <a:solidFill>
                  <a:srgbClr val="800000"/>
                </a:solidFill>
                <a:latin typeface="Garamond" panose="02020404030301010803" pitchFamily="18" charset="0"/>
              </a:rPr>
              <a:t>Comunicar a la Asamblea del Centro, para su conocimiento y aprobación, los acuerdos del directorio del Centro.</a:t>
            </a:r>
          </a:p>
          <a:p>
            <a:pPr marL="514350" indent="-514350" algn="just">
              <a:buClr>
                <a:schemeClr val="accent3"/>
              </a:buClr>
              <a:buFont typeface="+mj-lt"/>
              <a:buAutoNum type="alphaLcPeriod"/>
              <a:defRPr/>
            </a:pPr>
            <a:r>
              <a:rPr lang="es-CL" sz="2200" b="1" dirty="0">
                <a:solidFill>
                  <a:srgbClr val="800000"/>
                </a:solidFill>
                <a:latin typeface="Garamond" panose="02020404030301010803" pitchFamily="18" charset="0"/>
              </a:rPr>
              <a:t>Solicitar asesoría a la Dirección Ejecutiva Regional, respecto de todas aquellas situaciones que no estén previstas en el Estatuto Orgánico y su Reglamento General.</a:t>
            </a:r>
          </a:p>
          <a:p>
            <a:pPr marL="514350" indent="-514350" algn="just">
              <a:buClr>
                <a:schemeClr val="accent3"/>
              </a:buClr>
              <a:buFont typeface="+mj-lt"/>
              <a:buAutoNum type="alphaLcPeriod"/>
              <a:defRPr/>
            </a:pPr>
            <a:endParaRPr lang="es-CL" b="1" dirty="0">
              <a:solidFill>
                <a:srgbClr val="800000"/>
              </a:solidFill>
              <a:latin typeface="Garamond" panose="02020404030301010803" pitchFamily="18" charset="0"/>
            </a:endParaRPr>
          </a:p>
        </p:txBody>
      </p:sp>
      <p:pic>
        <p:nvPicPr>
          <p:cNvPr id="4" name="Picture 2" descr="http://www.gifsde.com/uploads/2a1a01_candlbr3vlsamarillas.gif">
            <a:extLst>
              <a:ext uri="{FF2B5EF4-FFF2-40B4-BE49-F238E27FC236}">
                <a16:creationId xmlns="" xmlns:a16="http://schemas.microsoft.com/office/drawing/2014/main" id="{7AD5C934-864A-460A-951A-D1B0273A96F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596336" y="149123"/>
            <a:ext cx="1331640" cy="15191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DBDB09-32A2-4853-81D4-B97151CAFD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empresa</Template>
  <TotalTime>0</TotalTime>
  <Words>1963</Words>
  <Application>Microsoft Office PowerPoint</Application>
  <PresentationFormat>Presentación en pantalla (4:3)</PresentationFormat>
  <Paragraphs>179</Paragraphs>
  <Slides>18</Slides>
  <Notes>11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Opulento</vt:lpstr>
      <vt:lpstr> Centro Femenino Armonía y Cultura  N° 29      Departamento Ideológico 2018</vt:lpstr>
      <vt:lpstr>INTRODUCCIÓN </vt:lpstr>
      <vt:lpstr>  ESTATUTO ORGÁNICO Título V: De los Centros Femeninos. </vt:lpstr>
      <vt:lpstr> Título V. Art. 29° del Estatuto Orgánico  y Título V. Capítulo 2°, Art. 51°  del Reglamento General:  “Los Centros Femeninos serán dirigidos por un Directorio, sus integrantes durarán un año en sus funciones, pudiendo ser reelectas hasta por dos períodos consecutivos.  La Presidenta no podrá ejercer otro cargo simultáneamente en la Institución”. </vt:lpstr>
      <vt:lpstr>    Art. 52°.  Para ser elegida PRESIDENTA, VICEPRESIDENTA O DIRECTORA IDEOLÓGICA, se requerirán:  </vt:lpstr>
      <vt:lpstr>Queridas Hermanas de nuestro Centro que están habilitadas para ocupar los cargos de presidenta, vice presidenta y directora de Dpto. ideológico. </vt:lpstr>
      <vt:lpstr>  Art.52°. Párrafo 2°: Para los cargos restantes se requerirá: </vt:lpstr>
      <vt:lpstr>Queridas Hermanas de nuestro Centro que están habilitadas para ocupar los cargos de SECRETARIA, Tesorera, Directora Dpto. Cultura y divulgación, directora dpto. relaciones institucionales.</vt:lpstr>
      <vt:lpstr>      Capítulo 3°. Art. 53:  Atribuciones y Deberes del Directorio: </vt:lpstr>
      <vt:lpstr>Capítulo 4°. Art. 54:  Atribuciones y Deberes de la Presidenta: </vt:lpstr>
      <vt:lpstr> Atribuciones y Deberes de la Presidenta :  (continuación) </vt:lpstr>
      <vt:lpstr>Art 55°: Atribuciones y Deberes de la Vicepresidenta: </vt:lpstr>
      <vt:lpstr>Art. 56°: Atribuciones y Deberes de la Secretaria:</vt:lpstr>
      <vt:lpstr>Art. 57°: Atribuciones y Deberes de la Tesorera: </vt:lpstr>
      <vt:lpstr>Art. 58°: Atribuciones y Deberes de la Directora Ideológica: </vt:lpstr>
      <vt:lpstr>Art. 59°: Atribuciones y Deberes de la Directora de Cultura y Divulgación. </vt:lpstr>
      <vt:lpstr>Art. 60°: Atribuciones y Deberes de la Directora de Relaciones Institucionales: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2017-11-06T15:51:12Z</dcterms:created>
  <dcterms:modified xsi:type="dcterms:W3CDTF">2018-11-12T21:06:36Z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TC101671243082</vt:lpwstr>
  </property>
</Properties>
</file>