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handoutMasterIdLst>
    <p:handoutMasterId r:id="rId37"/>
  </p:handoutMasterIdLst>
  <p:sldIdLst>
    <p:sldId id="256" r:id="rId2"/>
    <p:sldId id="355" r:id="rId3"/>
    <p:sldId id="349" r:id="rId4"/>
    <p:sldId id="350" r:id="rId5"/>
    <p:sldId id="282" r:id="rId6"/>
    <p:sldId id="351" r:id="rId7"/>
    <p:sldId id="352" r:id="rId8"/>
    <p:sldId id="353" r:id="rId9"/>
    <p:sldId id="354" r:id="rId10"/>
    <p:sldId id="294" r:id="rId11"/>
    <p:sldId id="285" r:id="rId12"/>
    <p:sldId id="361" r:id="rId13"/>
    <p:sldId id="284" r:id="rId14"/>
    <p:sldId id="356" r:id="rId15"/>
    <p:sldId id="268" r:id="rId16"/>
    <p:sldId id="317" r:id="rId17"/>
    <p:sldId id="330" r:id="rId18"/>
    <p:sldId id="362" r:id="rId19"/>
    <p:sldId id="283" r:id="rId20"/>
    <p:sldId id="357" r:id="rId21"/>
    <p:sldId id="309" r:id="rId22"/>
    <p:sldId id="365" r:id="rId23"/>
    <p:sldId id="316" r:id="rId24"/>
    <p:sldId id="366" r:id="rId25"/>
    <p:sldId id="336" r:id="rId26"/>
    <p:sldId id="337" r:id="rId27"/>
    <p:sldId id="358" r:id="rId28"/>
    <p:sldId id="340" r:id="rId29"/>
    <p:sldId id="360" r:id="rId30"/>
    <p:sldId id="363" r:id="rId31"/>
    <p:sldId id="364" r:id="rId32"/>
    <p:sldId id="367" r:id="rId33"/>
    <p:sldId id="368" r:id="rId34"/>
    <p:sldId id="299" r:id="rId35"/>
    <p:sldId id="348"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Estado</a:t>
            </a:r>
            <a:r>
              <a:rPr lang="es-CL" baseline="0"/>
              <a:t> de Acomompañamiento psicosocial</a:t>
            </a:r>
            <a:endParaRPr lang="es-C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7D3B-48E6-99F4-7801EE86CE32}"/>
              </c:ext>
            </c:extLst>
          </c:dPt>
          <c:dPt>
            <c:idx val="1"/>
            <c:invertIfNegative val="0"/>
            <c:bubble3D val="0"/>
            <c:spPr>
              <a:solidFill>
                <a:srgbClr val="00B050"/>
              </a:solidFill>
              <a:ln>
                <a:noFill/>
              </a:ln>
              <a:effectLst/>
            </c:spPr>
            <c:extLst>
              <c:ext xmlns:c16="http://schemas.microsoft.com/office/drawing/2014/chart" uri="{C3380CC4-5D6E-409C-BE32-E72D297353CC}">
                <c16:uniqueId val="{00000003-7D3B-48E6-99F4-7801EE86CE3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Abandono</c:v>
                </c:pt>
                <c:pt idx="1">
                  <c:v>Seguimiento</c:v>
                </c:pt>
              </c:strCache>
            </c:strRef>
          </c:cat>
          <c:val>
            <c:numRef>
              <c:f>Hoja1!$B$1:$B$2</c:f>
              <c:numCache>
                <c:formatCode>General</c:formatCode>
                <c:ptCount val="2"/>
                <c:pt idx="0">
                  <c:v>12</c:v>
                </c:pt>
                <c:pt idx="1">
                  <c:v>6</c:v>
                </c:pt>
              </c:numCache>
            </c:numRef>
          </c:val>
          <c:extLst>
            <c:ext xmlns:c16="http://schemas.microsoft.com/office/drawing/2014/chart" uri="{C3380CC4-5D6E-409C-BE32-E72D297353CC}">
              <c16:uniqueId val="{00000004-7D3B-48E6-99F4-7801EE86CE32}"/>
            </c:ext>
          </c:extLst>
        </c:ser>
        <c:dLbls>
          <c:showLegendKey val="0"/>
          <c:showVal val="0"/>
          <c:showCatName val="0"/>
          <c:showSerName val="0"/>
          <c:showPercent val="0"/>
          <c:showBubbleSize val="0"/>
        </c:dLbls>
        <c:gapWidth val="219"/>
        <c:overlap val="-27"/>
        <c:axId val="168033840"/>
        <c:axId val="168033448"/>
      </c:barChart>
      <c:catAx>
        <c:axId val="16803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33448"/>
        <c:crosses val="autoZero"/>
        <c:auto val="1"/>
        <c:lblAlgn val="ctr"/>
        <c:lblOffset val="100"/>
        <c:noMultiLvlLbl val="0"/>
      </c:catAx>
      <c:valAx>
        <c:axId val="168033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3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ACOMPAÑAMIENTO</a:t>
            </a:r>
            <a:r>
              <a:rPr lang="es-CL" baseline="0"/>
              <a:t> BIOPSICOSOCIAL</a:t>
            </a:r>
            <a:endParaRPr lang="es-C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B225-4A3F-BF7B-FCD9973F935D}"/>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B225-4A3F-BF7B-FCD9973F935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Hoja1!$B$85:$B$86</c:f>
              <c:strCache>
                <c:ptCount val="2"/>
                <c:pt idx="0">
                  <c:v>ACEPTA</c:v>
                </c:pt>
                <c:pt idx="1">
                  <c:v>RECHAZA</c:v>
                </c:pt>
              </c:strCache>
            </c:strRef>
          </c:cat>
          <c:val>
            <c:numRef>
              <c:f>Hoja1!$C$85:$C$86</c:f>
              <c:numCache>
                <c:formatCode>General</c:formatCode>
                <c:ptCount val="2"/>
                <c:pt idx="0">
                  <c:v>18</c:v>
                </c:pt>
                <c:pt idx="1">
                  <c:v>2</c:v>
                </c:pt>
              </c:numCache>
            </c:numRef>
          </c:val>
          <c:extLst>
            <c:ext xmlns:c16="http://schemas.microsoft.com/office/drawing/2014/chart" uri="{C3380CC4-5D6E-409C-BE32-E72D297353CC}">
              <c16:uniqueId val="{00000004-B225-4A3F-BF7B-FCD9973F935D}"/>
            </c:ext>
          </c:extLst>
        </c:ser>
        <c:dLbls>
          <c:showLegendKey val="0"/>
          <c:showVal val="0"/>
          <c:showCatName val="0"/>
          <c:showSerName val="0"/>
          <c:showPercent val="0"/>
          <c:showBubbleSize val="0"/>
        </c:dLbls>
        <c:gapWidth val="219"/>
        <c:overlap val="-27"/>
        <c:axId val="168033056"/>
        <c:axId val="168032664"/>
      </c:barChart>
      <c:catAx>
        <c:axId val="16803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32664"/>
        <c:crosses val="autoZero"/>
        <c:auto val="1"/>
        <c:lblAlgn val="ctr"/>
        <c:lblOffset val="100"/>
        <c:noMultiLvlLbl val="0"/>
      </c:catAx>
      <c:valAx>
        <c:axId val="16803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3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C6C7920-6B69-4FEA-89CA-030FCC35E9DF}" type="datetimeFigureOut">
              <a:rPr lang="es-CL" smtClean="0"/>
              <a:t>03-07-2019</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062ACB-28CC-46D9-B445-BFFF78D85DEA}" type="slidenum">
              <a:rPr lang="es-CL" smtClean="0"/>
              <a:t>‹Nº›</a:t>
            </a:fld>
            <a:endParaRPr lang="es-CL"/>
          </a:p>
        </p:txBody>
      </p:sp>
    </p:spTree>
    <p:extLst>
      <p:ext uri="{BB962C8B-B14F-4D97-AF65-F5344CB8AC3E}">
        <p14:creationId xmlns:p14="http://schemas.microsoft.com/office/powerpoint/2010/main" val="19330154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41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659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9742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5005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64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694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936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2810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3454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039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5623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720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426682-8949-4D22-8DA7-A25A92756287}"/>
              </a:ext>
            </a:extLst>
          </p:cNvPr>
          <p:cNvSpPr>
            <a:spLocks noGrp="1"/>
          </p:cNvSpPr>
          <p:nvPr>
            <p:ph type="ctrTitle"/>
          </p:nvPr>
        </p:nvSpPr>
        <p:spPr>
          <a:xfrm>
            <a:off x="2308201" y="0"/>
            <a:ext cx="5515897" cy="1926451"/>
          </a:xfrm>
          <a:solidFill>
            <a:schemeClr val="accent4">
              <a:lumMod val="60000"/>
              <a:lumOff val="40000"/>
            </a:schemeClr>
          </a:solidFill>
        </p:spPr>
        <p:txBody>
          <a:bodyPr>
            <a:normAutofit/>
          </a:bodyPr>
          <a:lstStyle/>
          <a:p>
            <a:r>
              <a:rPr lang="es-CL" sz="7200" b="1" dirty="0">
                <a:effectLst>
                  <a:outerShdw blurRad="38100" dist="38100" dir="2700000" algn="tl">
                    <a:srgbClr val="000000">
                      <a:alpha val="43137"/>
                    </a:srgbClr>
                  </a:outerShdw>
                </a:effectLst>
              </a:rPr>
              <a:t>Ley N° 21.030</a:t>
            </a:r>
          </a:p>
        </p:txBody>
      </p:sp>
      <p:sp>
        <p:nvSpPr>
          <p:cNvPr id="3" name="Subtítulo 2">
            <a:extLst>
              <a:ext uri="{FF2B5EF4-FFF2-40B4-BE49-F238E27FC236}">
                <a16:creationId xmlns:a16="http://schemas.microsoft.com/office/drawing/2014/main" id="{79AB145B-7B5A-4F41-BA37-20F1792E9A74}"/>
              </a:ext>
            </a:extLst>
          </p:cNvPr>
          <p:cNvSpPr>
            <a:spLocks noGrp="1"/>
          </p:cNvSpPr>
          <p:nvPr>
            <p:ph type="subTitle" idx="1"/>
          </p:nvPr>
        </p:nvSpPr>
        <p:spPr>
          <a:xfrm>
            <a:off x="1785791" y="4007330"/>
            <a:ext cx="7197726" cy="1405467"/>
          </a:xfrm>
        </p:spPr>
        <p:txBody>
          <a:bodyPr>
            <a:normAutofit/>
          </a:bodyPr>
          <a:lstStyle/>
          <a:p>
            <a:r>
              <a:rPr lang="es-CL" sz="2400" dirty="0"/>
              <a:t>psicosocial</a:t>
            </a:r>
          </a:p>
        </p:txBody>
      </p:sp>
      <p:pic>
        <p:nvPicPr>
          <p:cNvPr id="4" name="Imagen 3">
            <a:extLst>
              <a:ext uri="{FF2B5EF4-FFF2-40B4-BE49-F238E27FC236}">
                <a16:creationId xmlns:a16="http://schemas.microsoft.com/office/drawing/2014/main" id="{F36002C7-72F1-44D4-8111-780F0960309C}"/>
              </a:ext>
            </a:extLst>
          </p:cNvPr>
          <p:cNvPicPr>
            <a:picLocks noChangeAspect="1"/>
          </p:cNvPicPr>
          <p:nvPr/>
        </p:nvPicPr>
        <p:blipFill>
          <a:blip r:embed="rId2"/>
          <a:stretch>
            <a:fillRect/>
          </a:stretch>
        </p:blipFill>
        <p:spPr>
          <a:xfrm>
            <a:off x="5384654" y="2093586"/>
            <a:ext cx="5764840" cy="3561412"/>
          </a:xfrm>
          <a:prstGeom prst="rect">
            <a:avLst/>
          </a:prstGeom>
        </p:spPr>
      </p:pic>
      <p:sp>
        <p:nvSpPr>
          <p:cNvPr id="5" name="CuadroTexto 4"/>
          <p:cNvSpPr txBox="1"/>
          <p:nvPr/>
        </p:nvSpPr>
        <p:spPr>
          <a:xfrm>
            <a:off x="2308202" y="2233690"/>
            <a:ext cx="5515897" cy="1323439"/>
          </a:xfrm>
          <a:prstGeom prst="rect">
            <a:avLst/>
          </a:prstGeom>
          <a:solidFill>
            <a:schemeClr val="accent4">
              <a:lumMod val="40000"/>
              <a:lumOff val="60000"/>
            </a:schemeClr>
          </a:solidFill>
        </p:spPr>
        <p:txBody>
          <a:bodyPr wrap="square" rtlCol="0">
            <a:spAutoFit/>
          </a:bodyPr>
          <a:lstStyle/>
          <a:p>
            <a:pPr algn="ctr"/>
            <a:r>
              <a:rPr lang="es-CL" sz="2000" b="1" dirty="0">
                <a:latin typeface="Arial" panose="020B0604020202020204" pitchFamily="34" charset="0"/>
                <a:cs typeface="Arial" panose="020B0604020202020204" pitchFamily="34" charset="0"/>
              </a:rPr>
              <a:t>IVE</a:t>
            </a:r>
          </a:p>
          <a:p>
            <a:pPr algn="ctr"/>
            <a:endParaRPr lang="es-CL" sz="2000" b="1" dirty="0">
              <a:latin typeface="Arial" panose="020B0604020202020204" pitchFamily="34" charset="0"/>
              <a:cs typeface="Arial" panose="020B0604020202020204" pitchFamily="34" charset="0"/>
            </a:endParaRPr>
          </a:p>
          <a:p>
            <a:pPr algn="ctr"/>
            <a:r>
              <a:rPr lang="es-CL" sz="2000" b="1" dirty="0">
                <a:latin typeface="Arial" panose="020B0604020202020204" pitchFamily="34" charset="0"/>
                <a:cs typeface="Arial" panose="020B0604020202020204" pitchFamily="34" charset="0"/>
              </a:rPr>
              <a:t>INTERRUPCIÓN VOLUNTARIA DEL EMBARAZO EN TRES CAUSALES </a:t>
            </a:r>
          </a:p>
        </p:txBody>
      </p:sp>
      <p:sp>
        <p:nvSpPr>
          <p:cNvPr id="6" name="CuadroTexto 5">
            <a:extLst>
              <a:ext uri="{FF2B5EF4-FFF2-40B4-BE49-F238E27FC236}">
                <a16:creationId xmlns:a16="http://schemas.microsoft.com/office/drawing/2014/main" id="{423E8AB0-CBFC-4FD3-9C08-FFA41B82A7FF}"/>
              </a:ext>
            </a:extLst>
          </p:cNvPr>
          <p:cNvSpPr txBox="1"/>
          <p:nvPr/>
        </p:nvSpPr>
        <p:spPr>
          <a:xfrm>
            <a:off x="7458844" y="5679937"/>
            <a:ext cx="3690650" cy="646331"/>
          </a:xfrm>
          <a:prstGeom prst="rect">
            <a:avLst/>
          </a:prstGeom>
          <a:noFill/>
        </p:spPr>
        <p:txBody>
          <a:bodyPr wrap="square" rtlCol="0">
            <a:spAutoFit/>
          </a:bodyPr>
          <a:lstStyle/>
          <a:p>
            <a:r>
              <a:rPr lang="es-CL" b="1" dirty="0"/>
              <a:t>Psicóloga: Patricia Diaz M. </a:t>
            </a:r>
          </a:p>
          <a:p>
            <a:r>
              <a:rPr lang="es-CL" b="1" dirty="0"/>
              <a:t>Trabajadora Social: Valentina León C</a:t>
            </a:r>
            <a:r>
              <a:rPr lang="es-CL" dirty="0"/>
              <a:t>.</a:t>
            </a:r>
          </a:p>
        </p:txBody>
      </p:sp>
    </p:spTree>
    <p:extLst>
      <p:ext uri="{BB962C8B-B14F-4D97-AF65-F5344CB8AC3E}">
        <p14:creationId xmlns:p14="http://schemas.microsoft.com/office/powerpoint/2010/main" val="162074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9296" y="320880"/>
            <a:ext cx="7096433" cy="1325563"/>
          </a:xfrm>
          <a:solidFill>
            <a:schemeClr val="accent4">
              <a:lumMod val="40000"/>
              <a:lumOff val="60000"/>
            </a:schemeClr>
          </a:solidFill>
        </p:spPr>
        <p:txBody>
          <a:bodyPr/>
          <a:lstStyle/>
          <a:p>
            <a:pPr algn="ctr"/>
            <a:r>
              <a:rPr lang="es-CL" dirty="0"/>
              <a:t>Modelo de atención integral</a:t>
            </a:r>
          </a:p>
        </p:txBody>
      </p:sp>
      <p:pic>
        <p:nvPicPr>
          <p:cNvPr id="6" name="Marcador de contenido 3">
            <a:extLst>
              <a:ext uri="{FF2B5EF4-FFF2-40B4-BE49-F238E27FC236}">
                <a16:creationId xmlns:a16="http://schemas.microsoft.com/office/drawing/2014/main" id="{E5258FDA-3425-45C4-B364-B4BB819313BB}"/>
              </a:ext>
            </a:extLst>
          </p:cNvPr>
          <p:cNvPicPr>
            <a:picLocks noGrp="1" noChangeAspect="1"/>
          </p:cNvPicPr>
          <p:nvPr>
            <p:ph idx="1"/>
          </p:nvPr>
        </p:nvPicPr>
        <p:blipFill rotWithShape="1">
          <a:blip r:embed="rId2"/>
          <a:srcRect l="11179" t="27419" r="44902" b="17515"/>
          <a:stretch/>
        </p:blipFill>
        <p:spPr>
          <a:xfrm>
            <a:off x="2743199" y="1810103"/>
            <a:ext cx="6394225" cy="4507436"/>
          </a:xfrm>
          <a:prstGeom prst="rect">
            <a:avLst/>
          </a:prstGeom>
        </p:spPr>
      </p:pic>
    </p:spTree>
    <p:extLst>
      <p:ext uri="{BB962C8B-B14F-4D97-AF65-F5344CB8AC3E}">
        <p14:creationId xmlns:p14="http://schemas.microsoft.com/office/powerpoint/2010/main" val="54950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248ED7-A609-4D48-84C1-7DD8881AAC4F}"/>
              </a:ext>
            </a:extLst>
          </p:cNvPr>
          <p:cNvPicPr>
            <a:picLocks noChangeAspect="1"/>
          </p:cNvPicPr>
          <p:nvPr/>
        </p:nvPicPr>
        <p:blipFill>
          <a:blip r:embed="rId2"/>
          <a:stretch>
            <a:fillRect/>
          </a:stretch>
        </p:blipFill>
        <p:spPr>
          <a:xfrm>
            <a:off x="774639" y="2241469"/>
            <a:ext cx="10411613" cy="3663571"/>
          </a:xfrm>
          <a:prstGeom prst="rect">
            <a:avLst/>
          </a:prstGeom>
          <a:solidFill>
            <a:schemeClr val="accent4">
              <a:lumMod val="40000"/>
              <a:lumOff val="60000"/>
            </a:schemeClr>
          </a:solidFill>
        </p:spPr>
      </p:pic>
      <p:sp>
        <p:nvSpPr>
          <p:cNvPr id="5" name="Título 1">
            <a:extLst>
              <a:ext uri="{FF2B5EF4-FFF2-40B4-BE49-F238E27FC236}">
                <a16:creationId xmlns:a16="http://schemas.microsoft.com/office/drawing/2014/main" id="{61F46C77-BEE0-437C-B353-D1BAAA0E64CE}"/>
              </a:ext>
            </a:extLst>
          </p:cNvPr>
          <p:cNvSpPr>
            <a:spLocks noGrp="1"/>
          </p:cNvSpPr>
          <p:nvPr>
            <p:ph type="title"/>
          </p:nvPr>
        </p:nvSpPr>
        <p:spPr>
          <a:xfrm>
            <a:off x="1019578" y="308220"/>
            <a:ext cx="10543157" cy="1280890"/>
          </a:xfrm>
          <a:solidFill>
            <a:schemeClr val="accent4">
              <a:lumMod val="40000"/>
              <a:lumOff val="60000"/>
            </a:schemeClr>
          </a:solidFill>
        </p:spPr>
        <p:txBody>
          <a:bodyPr>
            <a:normAutofit fontScale="90000"/>
          </a:bodyPr>
          <a:lstStyle/>
          <a:p>
            <a:r>
              <a:rPr lang="es-CL" dirty="0"/>
              <a:t>Programa de Acompañamiento Biopsicosocial.</a:t>
            </a:r>
          </a:p>
        </p:txBody>
      </p:sp>
    </p:spTree>
    <p:extLst>
      <p:ext uri="{BB962C8B-B14F-4D97-AF65-F5344CB8AC3E}">
        <p14:creationId xmlns:p14="http://schemas.microsoft.com/office/powerpoint/2010/main" val="284199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CC149FE-5870-46CA-B575-B2482DE03D7D}"/>
              </a:ext>
            </a:extLst>
          </p:cNvPr>
          <p:cNvSpPr>
            <a:spLocks noGrp="1"/>
          </p:cNvSpPr>
          <p:nvPr>
            <p:ph type="title"/>
          </p:nvPr>
        </p:nvSpPr>
        <p:spPr>
          <a:xfrm>
            <a:off x="606846" y="198052"/>
            <a:ext cx="10774511" cy="980753"/>
          </a:xfrm>
          <a:solidFill>
            <a:schemeClr val="accent4">
              <a:lumMod val="40000"/>
              <a:lumOff val="60000"/>
            </a:schemeClr>
          </a:solidFill>
        </p:spPr>
        <p:txBody>
          <a:bodyPr>
            <a:normAutofit fontScale="90000"/>
          </a:bodyPr>
          <a:lstStyle/>
          <a:p>
            <a:r>
              <a:rPr lang="es-CL" dirty="0"/>
              <a:t>Programa de Acompañamiento Biopsicosocial.</a:t>
            </a:r>
          </a:p>
        </p:txBody>
      </p:sp>
      <p:sp>
        <p:nvSpPr>
          <p:cNvPr id="4" name="Marcador de contenido 3">
            <a:extLst>
              <a:ext uri="{FF2B5EF4-FFF2-40B4-BE49-F238E27FC236}">
                <a16:creationId xmlns:a16="http://schemas.microsoft.com/office/drawing/2014/main" id="{17EEEB63-EAB5-4243-9F34-80C3391B190E}"/>
              </a:ext>
            </a:extLst>
          </p:cNvPr>
          <p:cNvSpPr>
            <a:spLocks noGrp="1"/>
          </p:cNvSpPr>
          <p:nvPr>
            <p:ph idx="1"/>
          </p:nvPr>
        </p:nvSpPr>
        <p:spPr>
          <a:xfrm>
            <a:off x="606846" y="1617814"/>
            <a:ext cx="10746954" cy="4092595"/>
          </a:xfrm>
          <a:prstGeom prst="rect">
            <a:avLst/>
          </a:prstGeom>
          <a:solidFill>
            <a:schemeClr val="accent4">
              <a:lumMod val="20000"/>
              <a:lumOff val="80000"/>
            </a:schemeClr>
          </a:solidFill>
        </p:spPr>
        <p:txBody>
          <a:bodyPr wrap="square">
            <a:spAutoFit/>
          </a:bodyPr>
          <a:lstStyle/>
          <a:p>
            <a:pPr algn="just">
              <a:lnSpc>
                <a:spcPct val="150000"/>
              </a:lnSpc>
              <a:buFont typeface="Wingdings" panose="05000000000000000000" pitchFamily="2" charset="2"/>
              <a:buChar char="v"/>
            </a:pPr>
            <a:r>
              <a:rPr lang="es-CL" sz="2400" dirty="0"/>
              <a:t>LA MUJER TENDRÁ DERECHO A UN PROGRAMA DE ACOMPAÑAMIENTO, TANTO EN SU PROCESO DE DISCERNIMIENTO, COMO DURANTE EL PERIODO SIGUIENTE A LA TOMA DE DECISIÓN, QUE COMPRENDE EL TIEMPO ANTERIOR Y POSTERIOR AL PARTO O A LA INTERRUPCIÓN DEL EMBARAZO, SEGÚN SEA EL CASO. </a:t>
            </a:r>
          </a:p>
          <a:p>
            <a:pPr marL="285750" indent="-285750" algn="just">
              <a:lnSpc>
                <a:spcPct val="150000"/>
              </a:lnSpc>
              <a:buFont typeface="Wingdings" panose="05000000000000000000" pitchFamily="2" charset="2"/>
              <a:buChar char="v"/>
            </a:pPr>
            <a:r>
              <a:rPr lang="es-CL" sz="2400" dirty="0"/>
              <a:t> INCLUIRÁ ACCIONES DE ACOGIDA Y APOYO BIOPSICOSOCIAL ANTE LA CONFIRMACIÓN DEL DIAGNOSTICO Y EN CUALQUIER OTRO MOMENTO DE ESTE PROCESO.</a:t>
            </a:r>
          </a:p>
        </p:txBody>
      </p:sp>
      <p:pic>
        <p:nvPicPr>
          <p:cNvPr id="1028" name="Picture 4" descr="Resultado de imagen para acompaÃ±amiento">
            <a:extLst>
              <a:ext uri="{FF2B5EF4-FFF2-40B4-BE49-F238E27FC236}">
                <a16:creationId xmlns:a16="http://schemas.microsoft.com/office/drawing/2014/main" id="{0A17012F-9466-45E0-994F-87E93DD4A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872" y="5794048"/>
            <a:ext cx="2625687" cy="9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6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418D45-5158-40E2-8B12-7B6ACC8C2662}"/>
              </a:ext>
            </a:extLst>
          </p:cNvPr>
          <p:cNvSpPr>
            <a:spLocks noGrp="1"/>
          </p:cNvSpPr>
          <p:nvPr>
            <p:ph type="title"/>
          </p:nvPr>
        </p:nvSpPr>
        <p:spPr>
          <a:xfrm>
            <a:off x="1442440" y="2060155"/>
            <a:ext cx="9652648" cy="1852693"/>
          </a:xfrm>
          <a:solidFill>
            <a:schemeClr val="accent4">
              <a:lumMod val="40000"/>
              <a:lumOff val="60000"/>
            </a:schemeClr>
          </a:solidFill>
        </p:spPr>
        <p:txBody>
          <a:bodyPr>
            <a:normAutofit fontScale="90000"/>
          </a:bodyPr>
          <a:lstStyle/>
          <a:p>
            <a:pPr algn="ctr"/>
            <a:r>
              <a:rPr lang="es-CL" sz="2800" dirty="0">
                <a:latin typeface="Arial" panose="020B0604020202020204" pitchFamily="34" charset="0"/>
                <a:cs typeface="Arial" panose="020B0604020202020204" pitchFamily="34" charset="0"/>
              </a:rPr>
              <a:t>¿QUE INFORMACIÓN ES CORRESPONDIENTE </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SOLICITAR AL PRESTADOR DE SALUD, RESPECTO DE LA LEY</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 N° 21.030 Y SUS PRESTACIONES?</a:t>
            </a:r>
          </a:p>
        </p:txBody>
      </p:sp>
    </p:spTree>
    <p:extLst>
      <p:ext uri="{BB962C8B-B14F-4D97-AF65-F5344CB8AC3E}">
        <p14:creationId xmlns:p14="http://schemas.microsoft.com/office/powerpoint/2010/main" val="378737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9135" y="275421"/>
            <a:ext cx="11430000" cy="5838940"/>
          </a:xfrm>
          <a:prstGeom prst="rect">
            <a:avLst/>
          </a:prstGeom>
          <a:solidFill>
            <a:schemeClr val="accent4">
              <a:lumMod val="20000"/>
              <a:lumOff val="80000"/>
            </a:schemeClr>
          </a:solidFill>
        </p:spPr>
      </p:pic>
    </p:spTree>
    <p:extLst>
      <p:ext uri="{BB962C8B-B14F-4D97-AF65-F5344CB8AC3E}">
        <p14:creationId xmlns:p14="http://schemas.microsoft.com/office/powerpoint/2010/main" val="98210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7877" y="343300"/>
            <a:ext cx="4616245" cy="973393"/>
          </a:xfrm>
          <a:solidFill>
            <a:schemeClr val="accent4">
              <a:lumMod val="40000"/>
              <a:lumOff val="60000"/>
            </a:schemeClr>
          </a:solidFill>
        </p:spPr>
        <p:txBody>
          <a:bodyPr>
            <a:normAutofit/>
          </a:bodyPr>
          <a:lstStyle/>
          <a:p>
            <a:pPr algn="ctr"/>
            <a:r>
              <a:rPr lang="es-C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CONCURRIDA LA CAUSAL</a:t>
            </a:r>
          </a:p>
        </p:txBody>
      </p:sp>
      <p:sp>
        <p:nvSpPr>
          <p:cNvPr id="3" name="Marcador de contenido 2"/>
          <p:cNvSpPr>
            <a:spLocks noGrp="1"/>
          </p:cNvSpPr>
          <p:nvPr>
            <p:ph idx="1"/>
          </p:nvPr>
        </p:nvSpPr>
        <p:spPr>
          <a:xfrm>
            <a:off x="0" y="2070661"/>
            <a:ext cx="12192000" cy="3724211"/>
          </a:xfrm>
          <a:solidFill>
            <a:schemeClr val="accent4">
              <a:lumMod val="20000"/>
              <a:lumOff val="80000"/>
            </a:schemeClr>
          </a:solidFill>
        </p:spPr>
        <p:txBody>
          <a:bodyPr>
            <a:noAutofit/>
          </a:bodyPr>
          <a:lstStyle/>
          <a:p>
            <a:pPr algn="ctr">
              <a:buFont typeface="Wingdings" panose="05000000000000000000" pitchFamily="2" charset="2"/>
              <a:buChar char="v"/>
            </a:pPr>
            <a:endParaRPr lang="es-CL" sz="2400" dirty="0">
              <a:latin typeface="Arial" panose="020B0604020202020204" pitchFamily="34" charset="0"/>
              <a:cs typeface="Arial" panose="020B0604020202020204" pitchFamily="34" charset="0"/>
            </a:endParaRPr>
          </a:p>
          <a:p>
            <a:pPr algn="ctr">
              <a:buFont typeface="Wingdings" panose="05000000000000000000" pitchFamily="2" charset="2"/>
              <a:buChar char="v"/>
            </a:pPr>
            <a:r>
              <a:rPr lang="es-CL" sz="2400" dirty="0">
                <a:latin typeface="Arial" panose="020B0604020202020204" pitchFamily="34" charset="0"/>
                <a:cs typeface="Arial" panose="020B0604020202020204" pitchFamily="34" charset="0"/>
              </a:rPr>
              <a:t> </a:t>
            </a:r>
            <a:r>
              <a:rPr lang="es-CL"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debe quedar registrada en la ficha clínica de cada paciente</a:t>
            </a:r>
          </a:p>
          <a:p>
            <a:pPr algn="ctr">
              <a:buFont typeface="Wingdings" panose="05000000000000000000" pitchFamily="2" charset="2"/>
              <a:buChar char="v"/>
            </a:pPr>
            <a:endParaRPr lang="es-CL" sz="2800" dirty="0">
              <a:latin typeface="Arial" panose="020B0604020202020204" pitchFamily="34" charset="0"/>
              <a:cs typeface="Arial" panose="020B0604020202020204" pitchFamily="34" charset="0"/>
            </a:endParaRPr>
          </a:p>
          <a:p>
            <a:pPr algn="ctr">
              <a:buFont typeface="Wingdings" panose="05000000000000000000" pitchFamily="2" charset="2"/>
              <a:buChar char="v"/>
            </a:pPr>
            <a:r>
              <a:rPr lang="es-CL" sz="2800" dirty="0">
                <a:latin typeface="Arial" panose="020B0604020202020204" pitchFamily="34" charset="0"/>
                <a:cs typeface="Arial" panose="020B0604020202020204" pitchFamily="34" charset="0"/>
              </a:rPr>
              <a:t> Deberá firmar el </a:t>
            </a:r>
            <a:r>
              <a:rPr lang="es-CL" sz="2800" i="1" u="sng" dirty="0">
                <a:latin typeface="Arial" panose="020B0604020202020204" pitchFamily="34" charset="0"/>
                <a:cs typeface="Arial" panose="020B0604020202020204" pitchFamily="34" charset="0"/>
              </a:rPr>
              <a:t>certificado de entrega y  recepción de información </a:t>
            </a:r>
            <a:r>
              <a:rPr lang="es-CL" sz="2800" dirty="0">
                <a:latin typeface="Arial" panose="020B0604020202020204" pitchFamily="34" charset="0"/>
                <a:cs typeface="Arial" panose="020B0604020202020204" pitchFamily="34" charset="0"/>
              </a:rPr>
              <a:t>sobre la ley 21.030 y el </a:t>
            </a:r>
            <a:r>
              <a:rPr lang="es-CL" sz="2800" i="1" u="sng" dirty="0">
                <a:latin typeface="Arial" panose="020B0604020202020204" pitchFamily="34" charset="0"/>
                <a:cs typeface="Arial" panose="020B0604020202020204" pitchFamily="34" charset="0"/>
              </a:rPr>
              <a:t>consentimiento  informado</a:t>
            </a:r>
            <a:r>
              <a:rPr lang="es-CL" sz="2800" dirty="0">
                <a:latin typeface="Arial" panose="020B0604020202020204" pitchFamily="34" charset="0"/>
                <a:cs typeface="Arial" panose="020B0604020202020204" pitchFamily="34" charset="0"/>
              </a:rPr>
              <a:t>, que en el caso de menores de 14 años es un </a:t>
            </a:r>
            <a:r>
              <a:rPr lang="es-CL" sz="2800" i="1" u="sng" dirty="0">
                <a:latin typeface="Arial" panose="020B0604020202020204" pitchFamily="34" charset="0"/>
                <a:cs typeface="Arial" panose="020B0604020202020204" pitchFamily="34" charset="0"/>
              </a:rPr>
              <a:t>asentimiento informado </a:t>
            </a:r>
            <a:r>
              <a:rPr lang="es-CL" sz="2800" dirty="0">
                <a:latin typeface="Arial" panose="020B0604020202020204" pitchFamily="34" charset="0"/>
                <a:cs typeface="Arial" panose="020B0604020202020204" pitchFamily="34" charset="0"/>
              </a:rPr>
              <a:t>del procedimiento el cual deberá ser firmado por el  representante legal. </a:t>
            </a:r>
          </a:p>
        </p:txBody>
      </p:sp>
    </p:spTree>
    <p:extLst>
      <p:ext uri="{BB962C8B-B14F-4D97-AF65-F5344CB8AC3E}">
        <p14:creationId xmlns:p14="http://schemas.microsoft.com/office/powerpoint/2010/main" val="400893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B67A07-A9C6-4CDB-9993-FFEF8F2D0970}"/>
              </a:ext>
            </a:extLst>
          </p:cNvPr>
          <p:cNvSpPr>
            <a:spLocks noGrp="1"/>
          </p:cNvSpPr>
          <p:nvPr>
            <p:ph type="title"/>
          </p:nvPr>
        </p:nvSpPr>
        <p:spPr>
          <a:solidFill>
            <a:schemeClr val="accent4">
              <a:lumMod val="40000"/>
              <a:lumOff val="60000"/>
            </a:schemeClr>
          </a:solidFill>
        </p:spPr>
        <p:txBody>
          <a:bodyPr>
            <a:normAutofit/>
          </a:bodyPr>
          <a:lstStyle/>
          <a:p>
            <a:pPr algn="ctr"/>
            <a:r>
              <a:rPr lang="es-CL" sz="4000" dirty="0">
                <a:latin typeface="Arial" panose="020B0604020202020204" pitchFamily="34" charset="0"/>
                <a:cs typeface="Arial" panose="020B0604020202020204" pitchFamily="34" charset="0"/>
              </a:rPr>
              <a:t>CAUSAL 1: </a:t>
            </a:r>
            <a:br>
              <a:rPr lang="es-CL" sz="4000" dirty="0">
                <a:latin typeface="Arial" panose="020B0604020202020204" pitchFamily="34" charset="0"/>
                <a:cs typeface="Arial" panose="020B0604020202020204" pitchFamily="34" charset="0"/>
              </a:rPr>
            </a:br>
            <a:r>
              <a:rPr lang="es-CL" sz="4000" b="1" dirty="0">
                <a:latin typeface="Arial" panose="020B0604020202020204" pitchFamily="34" charset="0"/>
                <a:cs typeface="Arial" panose="020B0604020202020204" pitchFamily="34" charset="0"/>
              </a:rPr>
              <a:t>RIESGO VITAL DE LA MUJER</a:t>
            </a:r>
          </a:p>
        </p:txBody>
      </p:sp>
      <p:sp>
        <p:nvSpPr>
          <p:cNvPr id="3" name="Marcador de contenido 2">
            <a:extLst>
              <a:ext uri="{FF2B5EF4-FFF2-40B4-BE49-F238E27FC236}">
                <a16:creationId xmlns:a16="http://schemas.microsoft.com/office/drawing/2014/main" id="{DE029277-2CB9-49AB-82D9-B668353B6D04}"/>
              </a:ext>
            </a:extLst>
          </p:cNvPr>
          <p:cNvSpPr>
            <a:spLocks noGrp="1"/>
          </p:cNvSpPr>
          <p:nvPr>
            <p:ph idx="1"/>
          </p:nvPr>
        </p:nvSpPr>
        <p:spPr>
          <a:xfrm>
            <a:off x="943896" y="2032103"/>
            <a:ext cx="10409903" cy="1504311"/>
          </a:xfrm>
          <a:solidFill>
            <a:schemeClr val="accent4">
              <a:lumMod val="20000"/>
              <a:lumOff val="80000"/>
            </a:schemeClr>
          </a:solidFill>
        </p:spPr>
        <p:txBody>
          <a:bodyPr/>
          <a:lstStyle/>
          <a:p>
            <a:pPr algn="just"/>
            <a:r>
              <a:rPr lang="es-C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PROCEDE CUANDO</a:t>
            </a:r>
            <a:r>
              <a:rPr lang="es-CL" i="1" dirty="0">
                <a:latin typeface="Arial" panose="020B0604020202020204" pitchFamily="34" charset="0"/>
                <a:cs typeface="Arial" panose="020B0604020202020204" pitchFamily="34" charset="0"/>
              </a:rPr>
              <a:t>: </a:t>
            </a:r>
          </a:p>
          <a:p>
            <a:pPr algn="ctr"/>
            <a:r>
              <a:rPr lang="es-CL" i="1" dirty="0">
                <a:latin typeface="Arial" panose="020B0604020202020204" pitchFamily="34" charset="0"/>
                <a:cs typeface="Arial" panose="020B0604020202020204" pitchFamily="34" charset="0"/>
              </a:rPr>
              <a:t>LA MUJER SE ENCUENTRE EN RIESGO VITAL, DE MODO QUE LA INTERRUPCIÓN DEL EMBARAZO EVITE UN PELIGRO PARA SU VIDA (P.35)</a:t>
            </a:r>
          </a:p>
          <a:p>
            <a:pPr marL="0" indent="0">
              <a:buNone/>
            </a:pPr>
            <a:endParaRPr lang="es-CL" dirty="0"/>
          </a:p>
        </p:txBody>
      </p:sp>
      <p:sp>
        <p:nvSpPr>
          <p:cNvPr id="5" name="Elipse 4">
            <a:extLst>
              <a:ext uri="{FF2B5EF4-FFF2-40B4-BE49-F238E27FC236}">
                <a16:creationId xmlns:a16="http://schemas.microsoft.com/office/drawing/2014/main" id="{E7265E3A-818E-4147-9082-CA4C81D78F47}"/>
              </a:ext>
            </a:extLst>
          </p:cNvPr>
          <p:cNvSpPr/>
          <p:nvPr/>
        </p:nvSpPr>
        <p:spPr>
          <a:xfrm>
            <a:off x="2222534" y="3677477"/>
            <a:ext cx="2467779" cy="129176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TIPO DE RIESGO VITAL</a:t>
            </a:r>
          </a:p>
        </p:txBody>
      </p:sp>
      <p:sp>
        <p:nvSpPr>
          <p:cNvPr id="7" name="Elipse 6">
            <a:extLst>
              <a:ext uri="{FF2B5EF4-FFF2-40B4-BE49-F238E27FC236}">
                <a16:creationId xmlns:a16="http://schemas.microsoft.com/office/drawing/2014/main" id="{C7DD02D9-5986-4826-A58F-009D076D37BA}"/>
              </a:ext>
            </a:extLst>
          </p:cNvPr>
          <p:cNvSpPr/>
          <p:nvPr/>
        </p:nvSpPr>
        <p:spPr>
          <a:xfrm>
            <a:off x="7130905" y="3724234"/>
            <a:ext cx="2467779" cy="129176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TIPO DE CAUSAS</a:t>
            </a:r>
          </a:p>
        </p:txBody>
      </p:sp>
      <p:cxnSp>
        <p:nvCxnSpPr>
          <p:cNvPr id="9" name="Conector recto de flecha 8">
            <a:extLst>
              <a:ext uri="{FF2B5EF4-FFF2-40B4-BE49-F238E27FC236}">
                <a16:creationId xmlns:a16="http://schemas.microsoft.com/office/drawing/2014/main" id="{E9CC0863-AA0C-42DF-86FF-FB35B9D60EFC}"/>
              </a:ext>
            </a:extLst>
          </p:cNvPr>
          <p:cNvCxnSpPr>
            <a:cxnSpLocks/>
          </p:cNvCxnSpPr>
          <p:nvPr/>
        </p:nvCxnSpPr>
        <p:spPr>
          <a:xfrm flipH="1">
            <a:off x="2836844" y="4927546"/>
            <a:ext cx="234866" cy="306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4D75502E-B739-40B7-A3DD-7DED85B59944}"/>
              </a:ext>
            </a:extLst>
          </p:cNvPr>
          <p:cNvCxnSpPr>
            <a:cxnSpLocks/>
          </p:cNvCxnSpPr>
          <p:nvPr/>
        </p:nvCxnSpPr>
        <p:spPr>
          <a:xfrm>
            <a:off x="3975060" y="4927546"/>
            <a:ext cx="174596" cy="290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279061E9-E18A-4EED-A8B7-86B562A6F2B6}"/>
              </a:ext>
            </a:extLst>
          </p:cNvPr>
          <p:cNvCxnSpPr>
            <a:cxnSpLocks/>
          </p:cNvCxnSpPr>
          <p:nvPr/>
        </p:nvCxnSpPr>
        <p:spPr>
          <a:xfrm flipH="1">
            <a:off x="7867750" y="4969240"/>
            <a:ext cx="174596" cy="264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CAF36A4-E8C4-4966-93BD-FC3500A1C78C}"/>
              </a:ext>
            </a:extLst>
          </p:cNvPr>
          <p:cNvCxnSpPr>
            <a:cxnSpLocks/>
          </p:cNvCxnSpPr>
          <p:nvPr/>
        </p:nvCxnSpPr>
        <p:spPr>
          <a:xfrm>
            <a:off x="8945696" y="4927546"/>
            <a:ext cx="174758" cy="247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9DF167F9-5D92-43FC-B181-0F6A362AAF4E}"/>
              </a:ext>
            </a:extLst>
          </p:cNvPr>
          <p:cNvSpPr/>
          <p:nvPr/>
        </p:nvSpPr>
        <p:spPr>
          <a:xfrm>
            <a:off x="8784697" y="5218147"/>
            <a:ext cx="1386449" cy="418008"/>
          </a:xfrm>
          <a:prstGeom prst="ellips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directas</a:t>
            </a:r>
          </a:p>
        </p:txBody>
      </p:sp>
      <p:sp>
        <p:nvSpPr>
          <p:cNvPr id="18" name="Elipse 17">
            <a:extLst>
              <a:ext uri="{FF2B5EF4-FFF2-40B4-BE49-F238E27FC236}">
                <a16:creationId xmlns:a16="http://schemas.microsoft.com/office/drawing/2014/main" id="{0F814F0B-B1E5-4343-8894-59242E874891}"/>
              </a:ext>
            </a:extLst>
          </p:cNvPr>
          <p:cNvSpPr/>
          <p:nvPr/>
        </p:nvSpPr>
        <p:spPr>
          <a:xfrm>
            <a:off x="6811257" y="5244661"/>
            <a:ext cx="1553538" cy="418008"/>
          </a:xfrm>
          <a:prstGeom prst="ellips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indirectas</a:t>
            </a:r>
          </a:p>
        </p:txBody>
      </p:sp>
      <p:sp>
        <p:nvSpPr>
          <p:cNvPr id="19" name="Elipse 18">
            <a:extLst>
              <a:ext uri="{FF2B5EF4-FFF2-40B4-BE49-F238E27FC236}">
                <a16:creationId xmlns:a16="http://schemas.microsoft.com/office/drawing/2014/main" id="{F4C9D4D5-2A74-4412-8885-42A325A1628F}"/>
              </a:ext>
            </a:extLst>
          </p:cNvPr>
          <p:cNvSpPr/>
          <p:nvPr/>
        </p:nvSpPr>
        <p:spPr>
          <a:xfrm>
            <a:off x="1752938" y="5233644"/>
            <a:ext cx="1654367" cy="418008"/>
          </a:xfrm>
          <a:prstGeom prst="ellips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inminente</a:t>
            </a:r>
          </a:p>
        </p:txBody>
      </p:sp>
      <p:sp>
        <p:nvSpPr>
          <p:cNvPr id="20" name="Elipse 19">
            <a:extLst>
              <a:ext uri="{FF2B5EF4-FFF2-40B4-BE49-F238E27FC236}">
                <a16:creationId xmlns:a16="http://schemas.microsoft.com/office/drawing/2014/main" id="{034BC70F-1C9C-4B2F-9068-2BDDAAD255AE}"/>
              </a:ext>
            </a:extLst>
          </p:cNvPr>
          <p:cNvSpPr/>
          <p:nvPr/>
        </p:nvSpPr>
        <p:spPr>
          <a:xfrm>
            <a:off x="3579324" y="5233644"/>
            <a:ext cx="2270633" cy="418008"/>
          </a:xfrm>
          <a:prstGeom prst="ellips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No inminente</a:t>
            </a:r>
          </a:p>
        </p:txBody>
      </p:sp>
    </p:spTree>
    <p:extLst>
      <p:ext uri="{BB962C8B-B14F-4D97-AF65-F5344CB8AC3E}">
        <p14:creationId xmlns:p14="http://schemas.microsoft.com/office/powerpoint/2010/main" val="267133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9D8CE-C860-4AC8-8AE0-6412BF1FCC09}"/>
              </a:ext>
            </a:extLst>
          </p:cNvPr>
          <p:cNvSpPr>
            <a:spLocks noGrp="1"/>
          </p:cNvSpPr>
          <p:nvPr>
            <p:ph type="title"/>
          </p:nvPr>
        </p:nvSpPr>
        <p:spPr>
          <a:xfrm>
            <a:off x="0" y="221552"/>
            <a:ext cx="3229897" cy="973068"/>
          </a:xfrm>
          <a:solidFill>
            <a:schemeClr val="accent4">
              <a:lumMod val="60000"/>
              <a:lumOff val="40000"/>
            </a:schemeClr>
          </a:solidFill>
        </p:spPr>
        <p:txBody>
          <a:bodyPr/>
          <a:lstStyle/>
          <a:p>
            <a:r>
              <a:rPr lang="es-CL" dirty="0"/>
              <a:t>Causal 1 </a:t>
            </a:r>
            <a:br>
              <a:rPr lang="es-CL" dirty="0"/>
            </a:br>
            <a:r>
              <a:rPr lang="es-CL" sz="1800" dirty="0"/>
              <a:t>Procedimiento biopsicosocial</a:t>
            </a:r>
            <a:endParaRPr lang="es-CL" dirty="0"/>
          </a:p>
        </p:txBody>
      </p:sp>
      <p:sp>
        <p:nvSpPr>
          <p:cNvPr id="3" name="Marcador de contenido 2">
            <a:extLst>
              <a:ext uri="{FF2B5EF4-FFF2-40B4-BE49-F238E27FC236}">
                <a16:creationId xmlns:a16="http://schemas.microsoft.com/office/drawing/2014/main" id="{56DE383E-0B66-496E-A535-3D25A9D1066C}"/>
              </a:ext>
            </a:extLst>
          </p:cNvPr>
          <p:cNvSpPr>
            <a:spLocks noGrp="1"/>
          </p:cNvSpPr>
          <p:nvPr>
            <p:ph idx="1"/>
          </p:nvPr>
        </p:nvSpPr>
        <p:spPr>
          <a:xfrm>
            <a:off x="484742" y="1751681"/>
            <a:ext cx="10653312" cy="4263527"/>
          </a:xfrm>
          <a:solidFill>
            <a:schemeClr val="accent4">
              <a:lumMod val="20000"/>
              <a:lumOff val="80000"/>
            </a:schemeClr>
          </a:solidFill>
        </p:spPr>
        <p:txBody>
          <a:bodyPr>
            <a:normAutofit fontScale="25000" lnSpcReduction="20000"/>
          </a:bodyPr>
          <a:lstStyle/>
          <a:p>
            <a:pPr algn="ctr"/>
            <a:endParaRPr lang="es-CL" sz="5600" b="1" dirty="0">
              <a:latin typeface="Arial" panose="020B0604020202020204" pitchFamily="34" charset="0"/>
              <a:cs typeface="Arial" panose="020B0604020202020204" pitchFamily="34" charset="0"/>
            </a:endParaRPr>
          </a:p>
          <a:p>
            <a:pPr algn="ctr"/>
            <a:r>
              <a:rPr lang="es-CL" sz="5600" b="1" dirty="0">
                <a:latin typeface="Arial" panose="020B0604020202020204" pitchFamily="34" charset="0"/>
                <a:cs typeface="Arial" panose="020B0604020202020204" pitchFamily="34" charset="0"/>
              </a:rPr>
              <a:t>NOTIFICACIÓN  DEL DIAGNÓSTICO:</a:t>
            </a:r>
            <a:endParaRPr lang="es-CL" sz="5600" dirty="0">
              <a:latin typeface="Arial" panose="020B0604020202020204" pitchFamily="34" charset="0"/>
              <a:cs typeface="Arial" panose="020B0604020202020204" pitchFamily="34" charset="0"/>
            </a:endParaRPr>
          </a:p>
          <a:p>
            <a:pPr marL="0" indent="0" algn="ctr">
              <a:buNone/>
            </a:pPr>
            <a:r>
              <a:rPr lang="es-CL" sz="5600" dirty="0">
                <a:latin typeface="Arial" panose="020B0604020202020204" pitchFamily="34" charset="0"/>
                <a:cs typeface="Arial" panose="020B0604020202020204" pitchFamily="34" charset="0"/>
              </a:rPr>
              <a:t>ENTRE MÉDICO Y PSICÓLOGA</a:t>
            </a:r>
          </a:p>
          <a:p>
            <a:pPr marL="0" indent="0" algn="ctr">
              <a:buNone/>
            </a:pPr>
            <a:endParaRPr lang="es-CL" sz="5600" dirty="0">
              <a:latin typeface="Arial" panose="020B0604020202020204" pitchFamily="34" charset="0"/>
              <a:cs typeface="Arial" panose="020B0604020202020204" pitchFamily="34" charset="0"/>
            </a:endParaRPr>
          </a:p>
          <a:p>
            <a:pPr marL="0" indent="0" algn="ctr">
              <a:buNone/>
            </a:pPr>
            <a:r>
              <a:rPr lang="es-CL" sz="5600" b="1" dirty="0">
                <a:latin typeface="Arial" panose="020B0604020202020204" pitchFamily="34" charset="0"/>
                <a:cs typeface="Arial" panose="020B0604020202020204" pitchFamily="34" charset="0"/>
              </a:rPr>
              <a:t> ENTREGAR INFORMACIÓN SOBRE:</a:t>
            </a:r>
          </a:p>
          <a:p>
            <a:pPr marL="0" indent="0" algn="ctr">
              <a:buNone/>
            </a:pPr>
            <a:endParaRPr lang="es-CL" sz="5600" dirty="0">
              <a:latin typeface="Arial" panose="020B0604020202020204" pitchFamily="34" charset="0"/>
              <a:cs typeface="Arial" panose="020B0604020202020204" pitchFamily="34" charset="0"/>
            </a:endParaRPr>
          </a:p>
          <a:p>
            <a:pPr algn="ctr">
              <a:lnSpc>
                <a:spcPct val="120000"/>
              </a:lnSpc>
              <a:buFont typeface="Wingdings" panose="05000000000000000000" pitchFamily="2" charset="2"/>
              <a:buChar char="Ø"/>
            </a:pPr>
            <a:r>
              <a:rPr lang="es-CL" sz="5600" dirty="0">
                <a:latin typeface="Arial" panose="020B0604020202020204" pitchFamily="34" charset="0"/>
                <a:cs typeface="Arial" panose="020B0604020202020204" pitchFamily="34" charset="0"/>
              </a:rPr>
              <a:t> ESTADO DE SALUD </a:t>
            </a:r>
          </a:p>
          <a:p>
            <a:pPr algn="ctr">
              <a:lnSpc>
                <a:spcPct val="120000"/>
              </a:lnSpc>
              <a:buFont typeface="Wingdings" panose="05000000000000000000" pitchFamily="2" charset="2"/>
              <a:buChar char="Ø"/>
            </a:pPr>
            <a:r>
              <a:rPr lang="es-CL" sz="5600" dirty="0">
                <a:latin typeface="Arial" panose="020B0604020202020204" pitchFamily="34" charset="0"/>
                <a:cs typeface="Arial" panose="020B0604020202020204" pitchFamily="34" charset="0"/>
              </a:rPr>
              <a:t>TRATAMIENTOS DISPONIBLES, INCLUIDA LA INTERRUPCIÓN VOLUNTARIA DEL EMBARAZO  </a:t>
            </a:r>
          </a:p>
          <a:p>
            <a:pPr algn="ctr">
              <a:lnSpc>
                <a:spcPct val="120000"/>
              </a:lnSpc>
              <a:buFont typeface="Wingdings" panose="05000000000000000000" pitchFamily="2" charset="2"/>
              <a:buChar char="Ø"/>
            </a:pPr>
            <a:r>
              <a:rPr lang="es-CL" sz="5600" dirty="0">
                <a:latin typeface="Arial" panose="020B0604020202020204" pitchFamily="34" charset="0"/>
                <a:cs typeface="Arial" panose="020B0604020202020204" pitchFamily="34" charset="0"/>
              </a:rPr>
              <a:t> PROCEDIMIENTOS CLÍNICOS DISPONIBLES PARA REALIZAR LA INTERRUPCIÓN DEL EMBARAZO</a:t>
            </a:r>
          </a:p>
          <a:p>
            <a:pPr algn="ctr">
              <a:lnSpc>
                <a:spcPct val="120000"/>
              </a:lnSpc>
              <a:buFont typeface="Wingdings" panose="05000000000000000000" pitchFamily="2" charset="2"/>
              <a:buChar char="Ø"/>
            </a:pPr>
            <a:r>
              <a:rPr lang="es-CL" sz="5600" dirty="0">
                <a:latin typeface="Arial" panose="020B0604020202020204" pitchFamily="34" charset="0"/>
                <a:cs typeface="Arial" panose="020B0604020202020204" pitchFamily="34" charset="0"/>
              </a:rPr>
              <a:t>  POSIBLES RIESGOS Y COMPLICACIONES ASOCIADAS AL PROCEDIMIENTOS ELEGIDO</a:t>
            </a:r>
          </a:p>
          <a:p>
            <a:pPr algn="ctr">
              <a:lnSpc>
                <a:spcPct val="120000"/>
              </a:lnSpc>
              <a:buFont typeface="Wingdings" panose="05000000000000000000" pitchFamily="2" charset="2"/>
              <a:buChar char="Ø"/>
            </a:pPr>
            <a:r>
              <a:rPr lang="es-CL" sz="5600" dirty="0">
                <a:latin typeface="Arial" panose="020B0604020202020204" pitchFamily="34" charset="0"/>
                <a:cs typeface="Arial" panose="020B0604020202020204" pitchFamily="34" charset="0"/>
              </a:rPr>
              <a:t> MANEJO DEL DOLOR, RIESGOS POTENCIALES Y POSIBLES COMPLICACIONES</a:t>
            </a:r>
          </a:p>
          <a:p>
            <a:pPr algn="ctr">
              <a:lnSpc>
                <a:spcPct val="120000"/>
              </a:lnSpc>
              <a:buFont typeface="Wingdings" panose="05000000000000000000" pitchFamily="2" charset="2"/>
              <a:buChar char="Ø"/>
            </a:pPr>
            <a:r>
              <a:rPr lang="es-CL" sz="5600" dirty="0">
                <a:latin typeface="Arial" panose="020B0604020202020204" pitchFamily="34" charset="0"/>
                <a:cs typeface="Arial" panose="020B0604020202020204" pitchFamily="34" charset="0"/>
              </a:rPr>
              <a:t>OFRECER PROGRAMA DE ACOMPAÑAMIENTO </a:t>
            </a:r>
          </a:p>
          <a:p>
            <a:pPr marL="0" indent="0">
              <a:buNone/>
            </a:pPr>
            <a:endParaRPr lang="es-CL" dirty="0"/>
          </a:p>
        </p:txBody>
      </p:sp>
      <p:pic>
        <p:nvPicPr>
          <p:cNvPr id="2050" name="Picture 2" descr="Resultado de imagen para medico, enfermera, psicologa dibujo">
            <a:extLst>
              <a:ext uri="{FF2B5EF4-FFF2-40B4-BE49-F238E27FC236}">
                <a16:creationId xmlns:a16="http://schemas.microsoft.com/office/drawing/2014/main" id="{B71DE2C4-3CDC-4A8F-8B16-1512C7454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77" y="0"/>
            <a:ext cx="4451324" cy="248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87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D6E4C94-199B-4FCA-BADC-81FC326C50CB}"/>
              </a:ext>
            </a:extLst>
          </p:cNvPr>
          <p:cNvSpPr>
            <a:spLocks noGrp="1"/>
          </p:cNvSpPr>
          <p:nvPr>
            <p:ph idx="1"/>
          </p:nvPr>
        </p:nvSpPr>
        <p:spPr>
          <a:xfrm>
            <a:off x="1115458" y="2055054"/>
            <a:ext cx="9961084" cy="3706767"/>
          </a:xfrm>
          <a:solidFill>
            <a:schemeClr val="accent4">
              <a:lumMod val="20000"/>
              <a:lumOff val="80000"/>
            </a:schemeClr>
          </a:solidFill>
        </p:spPr>
        <p:txBody>
          <a:bodyPr/>
          <a:lstStyle/>
          <a:p>
            <a:pPr marL="0" indent="0">
              <a:buNone/>
            </a:pPr>
            <a:r>
              <a:rPr lang="es-CL" dirty="0"/>
              <a:t>	- </a:t>
            </a:r>
            <a:r>
              <a:rPr lang="es-CL" sz="2800" b="1" dirty="0"/>
              <a:t>PROGRAMA DE ACOMPAÑAMIENTO</a:t>
            </a:r>
          </a:p>
          <a:p>
            <a:pPr marL="1471400" lvl="8" indent="0">
              <a:buNone/>
            </a:pPr>
            <a:endParaRPr lang="es-CL" sz="2800" b="1" dirty="0"/>
          </a:p>
          <a:p>
            <a:pPr marL="1471400" lvl="8" indent="0">
              <a:buNone/>
            </a:pPr>
            <a:r>
              <a:rPr lang="es-CL" sz="2800" b="1" dirty="0"/>
              <a:t>		- TOMA DE DECISIÓN DE LA MUJER</a:t>
            </a:r>
          </a:p>
          <a:p>
            <a:pPr lvl="8">
              <a:buFont typeface="Wingdings" panose="05000000000000000000" pitchFamily="2" charset="2"/>
              <a:buChar char="v"/>
            </a:pPr>
            <a:endParaRPr lang="es-CL" sz="2800" b="1" dirty="0"/>
          </a:p>
          <a:p>
            <a:pPr marL="0" lvl="8" indent="0">
              <a:buNone/>
            </a:pPr>
            <a:r>
              <a:rPr lang="es-CL" sz="2800" b="1" dirty="0"/>
              <a:t>	- ATENCIÓN RECIÉN NACIDO</a:t>
            </a:r>
          </a:p>
          <a:p>
            <a:pPr marL="0" lvl="8" indent="0">
              <a:buNone/>
            </a:pPr>
            <a:r>
              <a:rPr lang="es-CL" sz="2800" b="1" dirty="0"/>
              <a:t> 		 </a:t>
            </a:r>
          </a:p>
          <a:p>
            <a:pPr marL="0" lvl="8" indent="0">
              <a:buNone/>
            </a:pPr>
            <a:r>
              <a:rPr lang="es-CL" sz="2800" b="1" dirty="0"/>
              <a:t>			- SEGUIMIENTO DEL CASO</a:t>
            </a:r>
          </a:p>
        </p:txBody>
      </p:sp>
      <p:sp>
        <p:nvSpPr>
          <p:cNvPr id="4" name="Título 1">
            <a:extLst>
              <a:ext uri="{FF2B5EF4-FFF2-40B4-BE49-F238E27FC236}">
                <a16:creationId xmlns:a16="http://schemas.microsoft.com/office/drawing/2014/main" id="{B5506558-22B4-4511-8034-FF288860CEF1}"/>
              </a:ext>
            </a:extLst>
          </p:cNvPr>
          <p:cNvSpPr>
            <a:spLocks noGrp="1"/>
          </p:cNvSpPr>
          <p:nvPr>
            <p:ph type="title"/>
          </p:nvPr>
        </p:nvSpPr>
        <p:spPr>
          <a:xfrm>
            <a:off x="0" y="221552"/>
            <a:ext cx="3229897" cy="973068"/>
          </a:xfrm>
          <a:solidFill>
            <a:schemeClr val="accent4">
              <a:lumMod val="60000"/>
              <a:lumOff val="40000"/>
            </a:schemeClr>
          </a:solidFill>
        </p:spPr>
        <p:txBody>
          <a:bodyPr/>
          <a:lstStyle/>
          <a:p>
            <a:r>
              <a:rPr lang="es-CL" dirty="0"/>
              <a:t>Causal 1 </a:t>
            </a:r>
            <a:br>
              <a:rPr lang="es-CL" dirty="0"/>
            </a:br>
            <a:r>
              <a:rPr lang="es-CL" sz="1800" dirty="0"/>
              <a:t>Procedimiento biopsicosocial</a:t>
            </a:r>
            <a:endParaRPr lang="es-CL" dirty="0"/>
          </a:p>
        </p:txBody>
      </p:sp>
    </p:spTree>
    <p:extLst>
      <p:ext uri="{BB962C8B-B14F-4D97-AF65-F5344CB8AC3E}">
        <p14:creationId xmlns:p14="http://schemas.microsoft.com/office/powerpoint/2010/main" val="238688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B67A07-A9C6-4CDB-9993-FFEF8F2D0970}"/>
              </a:ext>
            </a:extLst>
          </p:cNvPr>
          <p:cNvSpPr>
            <a:spLocks noGrp="1"/>
          </p:cNvSpPr>
          <p:nvPr>
            <p:ph type="title"/>
          </p:nvPr>
        </p:nvSpPr>
        <p:spPr>
          <a:xfrm>
            <a:off x="2433485" y="324465"/>
            <a:ext cx="6046838" cy="1224115"/>
          </a:xfrm>
          <a:solidFill>
            <a:schemeClr val="accent6">
              <a:lumMod val="40000"/>
              <a:lumOff val="60000"/>
            </a:schemeClr>
          </a:solidFill>
        </p:spPr>
        <p:txBody>
          <a:bodyPr>
            <a:normAutofit fontScale="90000"/>
          </a:bodyPr>
          <a:lstStyle/>
          <a:p>
            <a:pPr algn="ctr"/>
            <a:r>
              <a:rPr lang="es-CL" b="1" dirty="0"/>
              <a:t>CAUSAL 2:</a:t>
            </a:r>
            <a:br>
              <a:rPr lang="es-CL" b="1" dirty="0"/>
            </a:br>
            <a:r>
              <a:rPr lang="es-CL" b="1" dirty="0"/>
              <a:t> INVIABILIDAD FETAL.</a:t>
            </a:r>
          </a:p>
        </p:txBody>
      </p:sp>
      <p:sp>
        <p:nvSpPr>
          <p:cNvPr id="3" name="Marcador de contenido 2">
            <a:extLst>
              <a:ext uri="{FF2B5EF4-FFF2-40B4-BE49-F238E27FC236}">
                <a16:creationId xmlns:a16="http://schemas.microsoft.com/office/drawing/2014/main" id="{DE029277-2CB9-49AB-82D9-B668353B6D04}"/>
              </a:ext>
            </a:extLst>
          </p:cNvPr>
          <p:cNvSpPr>
            <a:spLocks noGrp="1"/>
          </p:cNvSpPr>
          <p:nvPr>
            <p:ph idx="1"/>
          </p:nvPr>
        </p:nvSpPr>
        <p:spPr>
          <a:xfrm>
            <a:off x="298654" y="2005448"/>
            <a:ext cx="11594691" cy="2191978"/>
          </a:xfrm>
          <a:solidFill>
            <a:schemeClr val="accent6">
              <a:lumMod val="40000"/>
              <a:lumOff val="60000"/>
            </a:schemeClr>
          </a:solidFill>
        </p:spPr>
        <p:txBody>
          <a:bodyPr>
            <a:normAutofit/>
          </a:bodyPr>
          <a:lstStyle/>
          <a:p>
            <a:pPr algn="ctr"/>
            <a:r>
              <a:rPr lang="es-CL" b="1" dirty="0">
                <a:latin typeface="Arial" panose="020B0604020202020204" pitchFamily="34" charset="0"/>
                <a:cs typeface="Arial" panose="020B0604020202020204" pitchFamily="34" charset="0"/>
              </a:rPr>
              <a:t>PROCEDE CUANDO: </a:t>
            </a:r>
          </a:p>
          <a:p>
            <a:pPr algn="ctr"/>
            <a:r>
              <a:rPr lang="es-CL" i="1" dirty="0">
                <a:latin typeface="Arial" panose="020B0604020202020204" pitchFamily="34" charset="0"/>
                <a:cs typeface="Arial" panose="020B0604020202020204" pitchFamily="34" charset="0"/>
              </a:rPr>
              <a:t>EL EMBRIÓN O FETO PADEZCA UNA PATOLOGÍA CONGÉNITA ADQUIRIDA O GENÉTICA, INCOMPATIBLE CON LA VIDA EXTRAUTERINA INDEPENDIENTE,  DE CARÁCTER LETAL.</a:t>
            </a:r>
          </a:p>
          <a:p>
            <a:endParaRPr lang="es-CL" i="1" dirty="0"/>
          </a:p>
          <a:p>
            <a:pPr marL="0" indent="0">
              <a:buNone/>
            </a:pPr>
            <a:endParaRPr lang="es-CL" dirty="0"/>
          </a:p>
        </p:txBody>
      </p:sp>
      <p:sp>
        <p:nvSpPr>
          <p:cNvPr id="4" name="CuadroTexto 3">
            <a:extLst>
              <a:ext uri="{FF2B5EF4-FFF2-40B4-BE49-F238E27FC236}">
                <a16:creationId xmlns:a16="http://schemas.microsoft.com/office/drawing/2014/main" id="{F78B250A-3216-4A6F-A949-4BD3C1BB8E5C}"/>
              </a:ext>
            </a:extLst>
          </p:cNvPr>
          <p:cNvSpPr txBox="1"/>
          <p:nvPr/>
        </p:nvSpPr>
        <p:spPr>
          <a:xfrm>
            <a:off x="1165779" y="4421342"/>
            <a:ext cx="9877646" cy="1815882"/>
          </a:xfrm>
          <a:prstGeom prst="rect">
            <a:avLst/>
          </a:prstGeom>
          <a:solidFill>
            <a:schemeClr val="accent6">
              <a:lumMod val="20000"/>
              <a:lumOff val="80000"/>
            </a:schemeClr>
          </a:solidFill>
        </p:spPr>
        <p:txBody>
          <a:bodyPr wrap="square" rtlCol="0">
            <a:spAutoFit/>
          </a:bodyPr>
          <a:lstStyle/>
          <a:p>
            <a:pPr algn="ctr"/>
            <a:r>
              <a:rPr lang="es-CL" b="1" dirty="0"/>
              <a:t>Requisitos específicos para concurrir causal: </a:t>
            </a:r>
          </a:p>
          <a:p>
            <a:pPr algn="ctr"/>
            <a:endParaRPr lang="es-CL" b="1" dirty="0"/>
          </a:p>
          <a:p>
            <a:pPr marL="285750" indent="-285750" algn="ctr">
              <a:buFont typeface="Arial" panose="020B0604020202020204" pitchFamily="34" charset="0"/>
              <a:buChar char="•"/>
            </a:pPr>
            <a:r>
              <a:rPr lang="es-CL" sz="2000" b="1" dirty="0">
                <a:latin typeface="Arial" panose="020B0604020202020204" pitchFamily="34" charset="0"/>
                <a:cs typeface="Arial" panose="020B0604020202020204" pitchFamily="34" charset="0"/>
              </a:rPr>
              <a:t>Debe existir dos diagnósticos médicos, por escrito, en igual sentido de médicos especialistas que lo certifiquen. </a:t>
            </a:r>
          </a:p>
          <a:p>
            <a:pPr algn="ctr"/>
            <a:endParaRPr lang="es-CL" dirty="0"/>
          </a:p>
          <a:p>
            <a:pPr marL="285750" indent="-285750" algn="ctr">
              <a:buFont typeface="Arial" panose="020B0604020202020204" pitchFamily="34" charset="0"/>
              <a:buChar char="•"/>
            </a:pPr>
            <a:r>
              <a:rPr lang="es-CL" dirty="0"/>
              <a:t>Una vez concurrida la causal dejar registro en ficha clínica. </a:t>
            </a:r>
          </a:p>
        </p:txBody>
      </p:sp>
    </p:spTree>
    <p:extLst>
      <p:ext uri="{BB962C8B-B14F-4D97-AF65-F5344CB8AC3E}">
        <p14:creationId xmlns:p14="http://schemas.microsoft.com/office/powerpoint/2010/main" val="161070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8361" y="318389"/>
            <a:ext cx="9276735" cy="707886"/>
          </a:xfrm>
          <a:prstGeom prst="rect">
            <a:avLst/>
          </a:prstGeom>
          <a:solidFill>
            <a:schemeClr val="accent4">
              <a:lumMod val="40000"/>
              <a:lumOff val="60000"/>
            </a:schemeClr>
          </a:solidFill>
        </p:spPr>
        <p:txBody>
          <a:bodyPr wrap="square">
            <a:spAutoFit/>
          </a:bodyPr>
          <a:lstStyle/>
          <a:p>
            <a:pPr algn="ctr"/>
            <a:r>
              <a:rPr lang="es-CL" sz="2000" dirty="0">
                <a:latin typeface="Arial" panose="020B0604020202020204" pitchFamily="34" charset="0"/>
                <a:cs typeface="Arial" panose="020B0604020202020204" pitchFamily="34" charset="0"/>
              </a:rPr>
              <a:t>¿PORQUE ES UNA LEY DE INTERRUPCIÓN VOLUNTARIA DEL EMBARAZO Y NO DE ABORTO?</a:t>
            </a:r>
          </a:p>
        </p:txBody>
      </p:sp>
      <p:sp>
        <p:nvSpPr>
          <p:cNvPr id="3" name="Rectángulo 2"/>
          <p:cNvSpPr/>
          <p:nvPr/>
        </p:nvSpPr>
        <p:spPr>
          <a:xfrm>
            <a:off x="766916" y="1968343"/>
            <a:ext cx="10589342" cy="3139321"/>
          </a:xfrm>
          <a:prstGeom prst="rect">
            <a:avLst/>
          </a:prstGeom>
          <a:solidFill>
            <a:schemeClr val="accent4">
              <a:lumMod val="20000"/>
              <a:lumOff val="80000"/>
            </a:schemeClr>
          </a:solidFill>
        </p:spPr>
        <p:txBody>
          <a:bodyPr wrap="square">
            <a:spAutoFit/>
          </a:bodyPr>
          <a:lstStyle/>
          <a:p>
            <a:pPr marL="285750" indent="-285750">
              <a:buFont typeface="Wingdings" panose="05000000000000000000" pitchFamily="2" charset="2"/>
              <a:buChar char="v"/>
            </a:pPr>
            <a:r>
              <a:rPr lang="es-CL" dirty="0">
                <a:latin typeface="Arial" panose="020B0604020202020204" pitchFamily="34" charset="0"/>
                <a:cs typeface="Arial" panose="020B0604020202020204" pitchFamily="34" charset="0"/>
              </a:rPr>
              <a:t>SEGÚN LA OMS, ABORTO ES LA INTERRUPCIÓN DEL EMBARAZO ANTES DE LA </a:t>
            </a:r>
            <a:r>
              <a:rPr lang="es-CL" b="1" dirty="0">
                <a:latin typeface="Arial" panose="020B0604020202020204" pitchFamily="34" charset="0"/>
                <a:cs typeface="Arial" panose="020B0604020202020204" pitchFamily="34" charset="0"/>
              </a:rPr>
              <a:t>VIABILIDAD FETAL FUERA DEL VIENTRE MATERNO</a:t>
            </a:r>
            <a:r>
              <a:rPr lang="es-CL"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es-C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CL" dirty="0">
                <a:latin typeface="Arial" panose="020B0604020202020204" pitchFamily="34" charset="0"/>
                <a:cs typeface="Arial" panose="020B0604020202020204" pitchFamily="34" charset="0"/>
              </a:rPr>
              <a:t>SE HABLARA DE ABORTO EN LOS CASOS DE FETOS CON </a:t>
            </a:r>
            <a:r>
              <a:rPr lang="es-CL" b="1" dirty="0">
                <a:latin typeface="Arial" panose="020B0604020202020204" pitchFamily="34" charset="0"/>
                <a:cs typeface="Arial" panose="020B0604020202020204" pitchFamily="34" charset="0"/>
              </a:rPr>
              <a:t>PESO MENOR O IGUAL A 500 GRAMOS O MENOR DE 22 SEMANAS </a:t>
            </a:r>
            <a:r>
              <a:rPr lang="es-CL" dirty="0">
                <a:latin typeface="Arial" panose="020B0604020202020204" pitchFamily="34" charset="0"/>
                <a:cs typeface="Arial" panose="020B0604020202020204" pitchFamily="34" charset="0"/>
              </a:rPr>
              <a:t>DE EDAD GESTACIONAL.</a:t>
            </a:r>
          </a:p>
          <a:p>
            <a:endParaRPr lang="es-C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CL" dirty="0">
                <a:latin typeface="Arial" panose="020B0604020202020204" pitchFamily="34" charset="0"/>
                <a:cs typeface="Arial" panose="020B0604020202020204" pitchFamily="34" charset="0"/>
              </a:rPr>
              <a:t>DESDE EL PUNTO DE VISTA LEGAL, SE CONSIDERA ABORTO A LA MUERTE DEL FETO.</a:t>
            </a:r>
          </a:p>
          <a:p>
            <a:pPr marL="285750" indent="-285750">
              <a:buFont typeface="Wingdings" panose="05000000000000000000" pitchFamily="2" charset="2"/>
              <a:buChar char="v"/>
            </a:pPr>
            <a:endParaRPr lang="es-C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CL" dirty="0">
                <a:latin typeface="Arial" panose="020B0604020202020204" pitchFamily="34" charset="0"/>
                <a:cs typeface="Arial" panose="020B0604020202020204" pitchFamily="34" charset="0"/>
              </a:rPr>
              <a:t>LA CORTE SUPREMA DE CHILE HA DEFINIDO ABORTO COMO:</a:t>
            </a:r>
          </a:p>
          <a:p>
            <a:r>
              <a:rPr lang="es-CL" dirty="0">
                <a:latin typeface="Arial" panose="020B0604020202020204" pitchFamily="34" charset="0"/>
                <a:cs typeface="Arial" panose="020B0604020202020204" pitchFamily="34" charset="0"/>
              </a:rPr>
              <a:t>           </a:t>
            </a:r>
            <a:r>
              <a:rPr lang="es-CL" b="1" dirty="0">
                <a:latin typeface="Arial" panose="020B0604020202020204" pitchFamily="34" charset="0"/>
                <a:cs typeface="Arial" panose="020B0604020202020204" pitchFamily="34" charset="0"/>
              </a:rPr>
              <a:t>       LA INTERRUPCIÓN DEL PROCESO NATURAL DEL EMBARAZO QUE PRODUCE LA MUERTE DEL FETO O PRODUCTO DE LA CONCEPCIÓN.</a:t>
            </a:r>
          </a:p>
        </p:txBody>
      </p:sp>
    </p:spTree>
    <p:extLst>
      <p:ext uri="{BB962C8B-B14F-4D97-AF65-F5344CB8AC3E}">
        <p14:creationId xmlns:p14="http://schemas.microsoft.com/office/powerpoint/2010/main" val="3585921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8929" y="203957"/>
            <a:ext cx="10677832" cy="1569660"/>
          </a:xfrm>
          <a:prstGeom prst="rect">
            <a:avLst/>
          </a:prstGeom>
          <a:solidFill>
            <a:schemeClr val="accent6">
              <a:lumMod val="20000"/>
              <a:lumOff val="80000"/>
            </a:schemeClr>
          </a:solidFill>
        </p:spPr>
        <p:txBody>
          <a:bodyPr wrap="square">
            <a:spAutoFit/>
          </a:bodyPr>
          <a:lstStyle/>
          <a:p>
            <a:pPr algn="ctr"/>
            <a:r>
              <a:rPr lang="es-CL" sz="2400" b="1" dirty="0">
                <a:latin typeface="Arial" panose="020B0604020202020204" pitchFamily="34" charset="0"/>
                <a:cs typeface="Arial" panose="020B0604020202020204" pitchFamily="34" charset="0"/>
              </a:rPr>
              <a:t>CAUSAL 2: </a:t>
            </a:r>
          </a:p>
          <a:p>
            <a:pPr algn="ctr"/>
            <a:r>
              <a:rPr lang="es-CL" sz="2400" dirty="0">
                <a:latin typeface="Arial" panose="020B0604020202020204" pitchFamily="34" charset="0"/>
                <a:cs typeface="Arial" panose="020B0604020202020204" pitchFamily="34" charset="0"/>
              </a:rPr>
              <a:t>¿CUALES SON LAS PATOLOGÍAS QUE SON INDICARÍAS DE INCOMPATIBILIDAD EXTRAUTERINA EN TODO CASO DE CARÁCTER LETAL ?</a:t>
            </a:r>
          </a:p>
        </p:txBody>
      </p:sp>
      <p:sp>
        <p:nvSpPr>
          <p:cNvPr id="4" name="Rectángulo 3"/>
          <p:cNvSpPr/>
          <p:nvPr/>
        </p:nvSpPr>
        <p:spPr>
          <a:xfrm>
            <a:off x="0" y="1976639"/>
            <a:ext cx="12192000" cy="4370427"/>
          </a:xfrm>
          <a:prstGeom prst="rect">
            <a:avLst/>
          </a:prstGeom>
          <a:solidFill>
            <a:schemeClr val="accent6">
              <a:lumMod val="20000"/>
              <a:lumOff val="80000"/>
            </a:schemeClr>
          </a:solidFill>
        </p:spPr>
        <p:txBody>
          <a:bodyPr wrap="square">
            <a:spAutoFit/>
          </a:bodyPr>
          <a:lstStyle/>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ANENCEFALIA, EXENCEFALIA Y ACRÁNEO:</a:t>
            </a:r>
          </a:p>
          <a:p>
            <a:pPr marL="285750" indent="-285750" algn="ctr">
              <a:buFont typeface="Wingdings" panose="05000000000000000000" pitchFamily="2" charset="2"/>
              <a:buChar char="v"/>
            </a:pPr>
            <a:endParaRPr lang="es-CL" sz="16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 ATRESIA LARÍNGEA O TRAQUEAL</a:t>
            </a:r>
          </a:p>
          <a:p>
            <a:pPr marL="285750" indent="-285750" algn="ctr">
              <a:buFont typeface="Wingdings" panose="05000000000000000000" pitchFamily="2" charset="2"/>
              <a:buChar char="v"/>
            </a:pPr>
            <a:endParaRPr lang="es-CL" sz="16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PENTALOGÍA DE CANTRELL. </a:t>
            </a:r>
          </a:p>
          <a:p>
            <a:pPr marL="285750" indent="-285750" algn="ctr">
              <a:buFont typeface="Wingdings" panose="05000000000000000000" pitchFamily="2" charset="2"/>
              <a:buChar char="v"/>
            </a:pPr>
            <a:endParaRPr lang="es-CL" sz="16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SECUENCIA DE TALLO CORPORAL. </a:t>
            </a:r>
          </a:p>
          <a:p>
            <a:pPr marL="285750" indent="-285750" algn="ctr">
              <a:buFont typeface="Wingdings" panose="05000000000000000000" pitchFamily="2" charset="2"/>
              <a:buChar char="v"/>
            </a:pPr>
            <a:endParaRPr lang="es-CL" sz="16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AGENESIA RENAL BILATERAL. </a:t>
            </a:r>
          </a:p>
          <a:p>
            <a:pPr marL="285750" indent="-285750" algn="ctr">
              <a:buFont typeface="Wingdings" panose="05000000000000000000" pitchFamily="2" charset="2"/>
              <a:buChar char="v"/>
            </a:pPr>
            <a:endParaRPr lang="es-CL" sz="16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RIÑONES MULTI O POLIQUÍSTICOS CON SECUENCIA POTTER Y DE INICIO PRECOZ. </a:t>
            </a:r>
          </a:p>
          <a:p>
            <a:pPr algn="ctr"/>
            <a:endParaRPr lang="es-CL" sz="16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DISPLASIAS ESQUELÉTICAS CON HIPOPLASIA TORÁCICA Y PULMONAR.</a:t>
            </a:r>
          </a:p>
          <a:p>
            <a:pPr marL="285750" indent="-285750" algn="ctr">
              <a:buFont typeface="Wingdings" panose="05000000000000000000" pitchFamily="2" charset="2"/>
              <a:buChar char="v"/>
            </a:pPr>
            <a:endParaRPr lang="es-CL" sz="16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es-CL" sz="1600" dirty="0">
                <a:latin typeface="Arial" panose="020B0604020202020204" pitchFamily="34" charset="0"/>
                <a:cs typeface="Arial" panose="020B0604020202020204" pitchFamily="34" charset="0"/>
              </a:rPr>
              <a:t> LAS ALTERACIONES CROMOSÓMICAS INCOMPATIBLES CON LA VIDA, SON LA TRISOMÍA 18, 13, 9 Y LAS TRIPLOIDÍAS.</a:t>
            </a:r>
          </a:p>
          <a:p>
            <a:pPr algn="ctr"/>
            <a:endParaRPr lang="es-CL" sz="2000" dirty="0">
              <a:latin typeface="Arial" panose="020B0604020202020204" pitchFamily="34" charset="0"/>
              <a:cs typeface="Arial" panose="020B0604020202020204" pitchFamily="34" charset="0"/>
            </a:endParaRPr>
          </a:p>
          <a:p>
            <a:endParaRPr lang="es-CL" dirty="0"/>
          </a:p>
        </p:txBody>
      </p:sp>
    </p:spTree>
    <p:extLst>
      <p:ext uri="{BB962C8B-B14F-4D97-AF65-F5344CB8AC3E}">
        <p14:creationId xmlns:p14="http://schemas.microsoft.com/office/powerpoint/2010/main" val="419526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DE383E-0B66-496E-A535-3D25A9D1066C}"/>
              </a:ext>
            </a:extLst>
          </p:cNvPr>
          <p:cNvSpPr>
            <a:spLocks noGrp="1"/>
          </p:cNvSpPr>
          <p:nvPr>
            <p:ph idx="1"/>
          </p:nvPr>
        </p:nvSpPr>
        <p:spPr>
          <a:xfrm>
            <a:off x="2051596" y="137431"/>
            <a:ext cx="9849982" cy="5569306"/>
          </a:xfrm>
          <a:solidFill>
            <a:schemeClr val="accent6">
              <a:lumMod val="20000"/>
              <a:lumOff val="80000"/>
            </a:schemeClr>
          </a:solidFill>
        </p:spPr>
        <p:txBody>
          <a:bodyPr>
            <a:noAutofit/>
          </a:bodyPr>
          <a:lstStyle/>
          <a:p>
            <a:pPr algn="ctr"/>
            <a:endParaRPr lang="es-CL" sz="2000" b="1" dirty="0">
              <a:latin typeface="Arial" panose="020B0604020202020204" pitchFamily="34" charset="0"/>
              <a:cs typeface="Arial" panose="020B0604020202020204" pitchFamily="34" charset="0"/>
            </a:endParaRPr>
          </a:p>
          <a:p>
            <a:pPr algn="ctr"/>
            <a:r>
              <a:rPr lang="es-CL" sz="1600" b="1" dirty="0">
                <a:latin typeface="Arial" panose="020B0604020202020204" pitchFamily="34" charset="0"/>
                <a:cs typeface="Arial" panose="020B0604020202020204" pitchFamily="34" charset="0"/>
              </a:rPr>
              <a:t>NOTIFICACIÓN DEL DIAGNÓSTICO:</a:t>
            </a:r>
            <a:endParaRPr lang="es-CL" sz="1600" dirty="0">
              <a:latin typeface="Arial" panose="020B0604020202020204" pitchFamily="34" charset="0"/>
              <a:cs typeface="Arial" panose="020B0604020202020204" pitchFamily="34" charset="0"/>
            </a:endParaRPr>
          </a:p>
          <a:p>
            <a:pPr marL="0" indent="0" algn="ctr">
              <a:buNone/>
            </a:pPr>
            <a:r>
              <a:rPr lang="es-CL" sz="1600" dirty="0">
                <a:latin typeface="Arial" panose="020B0604020202020204" pitchFamily="34" charset="0"/>
                <a:cs typeface="Arial" panose="020B0604020202020204" pitchFamily="34" charset="0"/>
              </a:rPr>
              <a:t>LO ENTREGA EL EQUIPO DE SALUD</a:t>
            </a:r>
          </a:p>
          <a:p>
            <a:pPr marL="0" indent="0" algn="ctr">
              <a:buNone/>
            </a:pPr>
            <a:endParaRPr lang="es-CL" sz="1600" dirty="0">
              <a:latin typeface="Arial" panose="020B0604020202020204" pitchFamily="34" charset="0"/>
              <a:cs typeface="Arial" panose="020B0604020202020204" pitchFamily="34" charset="0"/>
            </a:endParaRPr>
          </a:p>
          <a:p>
            <a:pPr marL="0" indent="0" algn="ctr">
              <a:buNone/>
            </a:pPr>
            <a:r>
              <a:rPr lang="es-CL" sz="1600" b="1" dirty="0">
                <a:latin typeface="Arial" panose="020B0604020202020204" pitchFamily="34" charset="0"/>
                <a:cs typeface="Arial" panose="020B0604020202020204" pitchFamily="34" charset="0"/>
              </a:rPr>
              <a:t>SE ENTREGARA INFORMACIÓN SOBRE: </a:t>
            </a:r>
          </a:p>
          <a:p>
            <a:pPr algn="ctr">
              <a:buFont typeface="Wingdings" panose="05000000000000000000" pitchFamily="2" charset="2"/>
              <a:buChar char="ü"/>
            </a:pPr>
            <a:r>
              <a:rPr lang="es-CL" sz="2000" dirty="0">
                <a:latin typeface="Arial" panose="020B0604020202020204" pitchFamily="34" charset="0"/>
                <a:cs typeface="Arial" panose="020B0604020202020204" pitchFamily="34" charset="0"/>
              </a:rPr>
              <a:t>ESTADO DE SALUD DEL FETO O EMBRION.</a:t>
            </a:r>
          </a:p>
          <a:p>
            <a:pPr algn="ctr">
              <a:buFont typeface="Wingdings" panose="05000000000000000000" pitchFamily="2" charset="2"/>
              <a:buChar char="ü"/>
            </a:pPr>
            <a:r>
              <a:rPr lang="es-CL" sz="2000" dirty="0">
                <a:latin typeface="Arial" panose="020B0604020202020204" pitchFamily="34" charset="0"/>
                <a:cs typeface="Arial" panose="020B0604020202020204" pitchFamily="34" charset="0"/>
              </a:rPr>
              <a:t>DE LA POSIBILIDAD DE INTERRUPCIÓN DEL EMBARAZO, </a:t>
            </a:r>
          </a:p>
          <a:p>
            <a:pPr algn="ctr">
              <a:buFont typeface="Wingdings" panose="05000000000000000000" pitchFamily="2" charset="2"/>
              <a:buChar char="ü"/>
            </a:pPr>
            <a:r>
              <a:rPr lang="es-CL" dirty="0">
                <a:latin typeface="Arial" panose="020B0604020202020204" pitchFamily="34" charset="0"/>
                <a:cs typeface="Arial" panose="020B0604020202020204" pitchFamily="34" charset="0"/>
              </a:rPr>
              <a:t> </a:t>
            </a:r>
            <a:r>
              <a:rPr lang="es-CL" sz="2000" dirty="0">
                <a:latin typeface="Arial" panose="020B0604020202020204" pitchFamily="34" charset="0"/>
                <a:cs typeface="Arial" panose="020B0604020202020204" pitchFamily="34" charset="0"/>
              </a:rPr>
              <a:t>DE LAS PRESTACIONES MÉDICAS A LA QUE ELLA Y SU FAMILIA EVENTUALMENTE PODRÁN TENER ACCESO. </a:t>
            </a:r>
          </a:p>
          <a:p>
            <a:pPr algn="ctr">
              <a:buFont typeface="Wingdings" panose="05000000000000000000" pitchFamily="2" charset="2"/>
              <a:buChar char="ü"/>
            </a:pPr>
            <a:r>
              <a:rPr lang="es-CL" sz="2000" dirty="0">
                <a:latin typeface="Arial" panose="020B0604020202020204" pitchFamily="34" charset="0"/>
                <a:cs typeface="Arial" panose="020B0604020202020204" pitchFamily="34" charset="0"/>
              </a:rPr>
              <a:t>SE REITERARÁ LA INFORMACIÓN SOBRE DECIDIR LA INTERRUPCIÓN DEL EMBARAZO EN CUALQUIER MOMENTO DE LA GESTACIÓN, </a:t>
            </a:r>
            <a:r>
              <a:rPr lang="es-CL" sz="2000" b="1" dirty="0">
                <a:latin typeface="Arial" panose="020B0604020202020204" pitchFamily="34" charset="0"/>
                <a:cs typeface="Arial" panose="020B0604020202020204" pitchFamily="34" charset="0"/>
              </a:rPr>
              <a:t>SIN LÍMITE DE EDAD GESTACIONAL.</a:t>
            </a:r>
          </a:p>
          <a:p>
            <a:pPr algn="ctr">
              <a:buFont typeface="Wingdings" panose="05000000000000000000" pitchFamily="2" charset="2"/>
              <a:buChar char="ü"/>
            </a:pPr>
            <a:r>
              <a:rPr lang="es-CL" sz="2000" dirty="0">
                <a:latin typeface="Arial" panose="020B0604020202020204" pitchFamily="34" charset="0"/>
                <a:cs typeface="Arial" panose="020B0604020202020204" pitchFamily="34" charset="0"/>
              </a:rPr>
              <a:t>SE OFRECERÁ Y ENTREGARA INFORMACIÓN RESPECTO AL P</a:t>
            </a:r>
            <a:r>
              <a:rPr lang="es-CL" dirty="0">
                <a:latin typeface="Arial" panose="020B0604020202020204" pitchFamily="34" charset="0"/>
                <a:cs typeface="Arial" panose="020B0604020202020204" pitchFamily="34" charset="0"/>
              </a:rPr>
              <a:t>ROGRAMA</a:t>
            </a:r>
            <a:r>
              <a:rPr lang="es-CL" sz="2000" dirty="0">
                <a:latin typeface="Arial" panose="020B0604020202020204" pitchFamily="34" charset="0"/>
                <a:cs typeface="Arial" panose="020B0604020202020204" pitchFamily="34" charset="0"/>
              </a:rPr>
              <a:t> DE ACOMPAÑAMIENTO </a:t>
            </a:r>
          </a:p>
        </p:txBody>
      </p:sp>
      <p:sp>
        <p:nvSpPr>
          <p:cNvPr id="2" name="Título 1">
            <a:extLst>
              <a:ext uri="{FF2B5EF4-FFF2-40B4-BE49-F238E27FC236}">
                <a16:creationId xmlns:a16="http://schemas.microsoft.com/office/drawing/2014/main" id="{E8D9D8CE-C860-4AC8-8AE0-6412BF1FCC09}"/>
              </a:ext>
            </a:extLst>
          </p:cNvPr>
          <p:cNvSpPr>
            <a:spLocks noGrp="1"/>
          </p:cNvSpPr>
          <p:nvPr>
            <p:ph type="title"/>
          </p:nvPr>
        </p:nvSpPr>
        <p:spPr>
          <a:xfrm>
            <a:off x="0" y="159465"/>
            <a:ext cx="1831258" cy="2212259"/>
          </a:xfrm>
          <a:solidFill>
            <a:schemeClr val="accent6">
              <a:lumMod val="20000"/>
              <a:lumOff val="80000"/>
            </a:schemeClr>
          </a:solidFill>
        </p:spPr>
        <p:txBody>
          <a:bodyPr>
            <a:normAutofit/>
          </a:bodyPr>
          <a:lstStyle/>
          <a:p>
            <a:pPr algn="ctr"/>
            <a:r>
              <a:rPr lang="es-CL" dirty="0"/>
              <a:t>Causal 2 </a:t>
            </a:r>
            <a:br>
              <a:rPr lang="es-CL" dirty="0"/>
            </a:br>
            <a:r>
              <a:rPr lang="es-CL" sz="1800" dirty="0"/>
              <a:t>Procedimiento biopsicosocial</a:t>
            </a:r>
            <a:endParaRPr lang="es-CL" dirty="0"/>
          </a:p>
        </p:txBody>
      </p:sp>
    </p:spTree>
    <p:extLst>
      <p:ext uri="{BB962C8B-B14F-4D97-AF65-F5344CB8AC3E}">
        <p14:creationId xmlns:p14="http://schemas.microsoft.com/office/powerpoint/2010/main" val="55899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D6E4C94-199B-4FCA-BADC-81FC326C50CB}"/>
              </a:ext>
            </a:extLst>
          </p:cNvPr>
          <p:cNvSpPr>
            <a:spLocks noGrp="1"/>
          </p:cNvSpPr>
          <p:nvPr>
            <p:ph idx="1"/>
          </p:nvPr>
        </p:nvSpPr>
        <p:spPr>
          <a:xfrm>
            <a:off x="1115458" y="2055054"/>
            <a:ext cx="9961084" cy="3706767"/>
          </a:xfrm>
          <a:solidFill>
            <a:schemeClr val="accent4">
              <a:lumMod val="20000"/>
              <a:lumOff val="80000"/>
            </a:schemeClr>
          </a:solidFill>
        </p:spPr>
        <p:txBody>
          <a:bodyPr>
            <a:normAutofit fontScale="92500" lnSpcReduction="20000"/>
          </a:bodyPr>
          <a:lstStyle/>
          <a:p>
            <a:pPr marL="0" indent="0">
              <a:buNone/>
            </a:pPr>
            <a:r>
              <a:rPr lang="es-CL" dirty="0"/>
              <a:t>	</a:t>
            </a:r>
          </a:p>
          <a:p>
            <a:pPr marL="0" indent="0">
              <a:buNone/>
            </a:pPr>
            <a:endParaRPr lang="es-CL" sz="3600" dirty="0"/>
          </a:p>
          <a:p>
            <a:pPr>
              <a:buFontTx/>
              <a:buChar char="-"/>
            </a:pPr>
            <a:r>
              <a:rPr lang="es-CL" sz="3900" b="1" dirty="0"/>
              <a:t> PROGRAMA DE ACOMPAÑAMIENTO</a:t>
            </a:r>
          </a:p>
          <a:p>
            <a:pPr>
              <a:buFontTx/>
              <a:buChar char="-"/>
            </a:pPr>
            <a:r>
              <a:rPr lang="es-CL" sz="3900" b="1" dirty="0"/>
              <a:t> DECISIÓN DE LA MUJER</a:t>
            </a:r>
          </a:p>
          <a:p>
            <a:pPr marL="0" indent="0">
              <a:buNone/>
            </a:pPr>
            <a:endParaRPr lang="es-CL" sz="3600" b="1" dirty="0"/>
          </a:p>
          <a:p>
            <a:pPr marL="1471400" lvl="8" indent="0">
              <a:buNone/>
            </a:pPr>
            <a:endParaRPr lang="es-CL" sz="2800" b="1" dirty="0"/>
          </a:p>
          <a:p>
            <a:pPr marL="1471400" lvl="8" indent="0">
              <a:buNone/>
            </a:pPr>
            <a:r>
              <a:rPr lang="es-CL" sz="2800" b="1" dirty="0"/>
              <a:t>	 		 </a:t>
            </a:r>
          </a:p>
          <a:p>
            <a:pPr marL="0" lvl="8" indent="0">
              <a:buNone/>
            </a:pPr>
            <a:r>
              <a:rPr lang="es-CL" sz="2800" b="1" dirty="0"/>
              <a:t>			</a:t>
            </a:r>
          </a:p>
        </p:txBody>
      </p:sp>
      <p:sp>
        <p:nvSpPr>
          <p:cNvPr id="4" name="Título 1">
            <a:extLst>
              <a:ext uri="{FF2B5EF4-FFF2-40B4-BE49-F238E27FC236}">
                <a16:creationId xmlns:a16="http://schemas.microsoft.com/office/drawing/2014/main" id="{B5506558-22B4-4511-8034-FF288860CEF1}"/>
              </a:ext>
            </a:extLst>
          </p:cNvPr>
          <p:cNvSpPr>
            <a:spLocks noGrp="1"/>
          </p:cNvSpPr>
          <p:nvPr>
            <p:ph type="title"/>
          </p:nvPr>
        </p:nvSpPr>
        <p:spPr>
          <a:xfrm>
            <a:off x="0" y="221552"/>
            <a:ext cx="3229897" cy="973068"/>
          </a:xfrm>
          <a:solidFill>
            <a:schemeClr val="accent4">
              <a:lumMod val="60000"/>
              <a:lumOff val="40000"/>
            </a:schemeClr>
          </a:solidFill>
        </p:spPr>
        <p:txBody>
          <a:bodyPr/>
          <a:lstStyle/>
          <a:p>
            <a:r>
              <a:rPr lang="es-CL" dirty="0"/>
              <a:t>Causal 2 </a:t>
            </a:r>
            <a:br>
              <a:rPr lang="es-CL" dirty="0"/>
            </a:br>
            <a:r>
              <a:rPr lang="es-CL" sz="1800" dirty="0"/>
              <a:t>Procedimiento biopsicosocial</a:t>
            </a:r>
            <a:endParaRPr lang="es-CL" dirty="0"/>
          </a:p>
        </p:txBody>
      </p:sp>
      <p:pic>
        <p:nvPicPr>
          <p:cNvPr id="2052" name="Picture 4" descr="Resultado de imagen para ACOMPAÃAMIENTO  MANOS">
            <a:extLst>
              <a:ext uri="{FF2B5EF4-FFF2-40B4-BE49-F238E27FC236}">
                <a16:creationId xmlns:a16="http://schemas.microsoft.com/office/drawing/2014/main" id="{A5BF1CA1-D2CC-4AA7-809A-5E6F201EA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642" y="4018746"/>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9D8CE-C860-4AC8-8AE0-6412BF1FCC09}"/>
              </a:ext>
            </a:extLst>
          </p:cNvPr>
          <p:cNvSpPr>
            <a:spLocks noGrp="1"/>
          </p:cNvSpPr>
          <p:nvPr>
            <p:ph type="title"/>
          </p:nvPr>
        </p:nvSpPr>
        <p:spPr>
          <a:xfrm>
            <a:off x="4763729" y="0"/>
            <a:ext cx="2138516" cy="1341273"/>
          </a:xfrm>
          <a:solidFill>
            <a:schemeClr val="accent4">
              <a:lumMod val="60000"/>
              <a:lumOff val="40000"/>
            </a:schemeClr>
          </a:solidFill>
        </p:spPr>
        <p:txBody>
          <a:bodyPr>
            <a:normAutofit fontScale="90000"/>
          </a:bodyPr>
          <a:lstStyle/>
          <a:p>
            <a:pPr algn="ctr"/>
            <a:r>
              <a:rPr lang="es-CL" dirty="0"/>
              <a:t>Causal 2 </a:t>
            </a:r>
            <a:br>
              <a:rPr lang="es-CL" dirty="0"/>
            </a:br>
            <a:endParaRPr lang="es-CL" dirty="0"/>
          </a:p>
        </p:txBody>
      </p:sp>
      <p:sp>
        <p:nvSpPr>
          <p:cNvPr id="3" name="Marcador de contenido 2">
            <a:extLst>
              <a:ext uri="{FF2B5EF4-FFF2-40B4-BE49-F238E27FC236}">
                <a16:creationId xmlns:a16="http://schemas.microsoft.com/office/drawing/2014/main" id="{56DE383E-0B66-496E-A535-3D25A9D1066C}"/>
              </a:ext>
            </a:extLst>
          </p:cNvPr>
          <p:cNvSpPr>
            <a:spLocks noGrp="1"/>
          </p:cNvSpPr>
          <p:nvPr>
            <p:ph idx="1"/>
          </p:nvPr>
        </p:nvSpPr>
        <p:spPr>
          <a:xfrm>
            <a:off x="3303638" y="1897923"/>
            <a:ext cx="5058697" cy="501445"/>
          </a:xfrm>
          <a:solidFill>
            <a:schemeClr val="accent6">
              <a:lumMod val="20000"/>
              <a:lumOff val="80000"/>
            </a:schemeClr>
          </a:solidFill>
        </p:spPr>
        <p:txBody>
          <a:bodyPr>
            <a:normAutofit/>
          </a:bodyPr>
          <a:lstStyle/>
          <a:p>
            <a:pPr algn="ctr"/>
            <a:r>
              <a:rPr lang="es-CL" b="1" dirty="0"/>
              <a:t>Atención del recién nacido</a:t>
            </a:r>
          </a:p>
          <a:p>
            <a:pPr algn="just"/>
            <a:endParaRPr lang="es-CL" dirty="0"/>
          </a:p>
        </p:txBody>
      </p:sp>
      <p:sp>
        <p:nvSpPr>
          <p:cNvPr id="4" name="CuadroTexto 3">
            <a:extLst>
              <a:ext uri="{FF2B5EF4-FFF2-40B4-BE49-F238E27FC236}">
                <a16:creationId xmlns:a16="http://schemas.microsoft.com/office/drawing/2014/main" id="{4320D791-B04B-4BCB-9658-5E94CAE82C25}"/>
              </a:ext>
            </a:extLst>
          </p:cNvPr>
          <p:cNvSpPr txBox="1"/>
          <p:nvPr/>
        </p:nvSpPr>
        <p:spPr>
          <a:xfrm>
            <a:off x="235974" y="2956018"/>
            <a:ext cx="11739716" cy="3170099"/>
          </a:xfrm>
          <a:prstGeom prst="rect">
            <a:avLst/>
          </a:prstGeom>
          <a:solidFill>
            <a:schemeClr val="accent6">
              <a:lumMod val="20000"/>
              <a:lumOff val="80000"/>
            </a:schemeClr>
          </a:solidFill>
        </p:spPr>
        <p:txBody>
          <a:bodyPr wrap="square" rtlCol="0">
            <a:spAutoFit/>
          </a:bodyPr>
          <a:lstStyle/>
          <a:p>
            <a:pPr marL="342900" indent="-342900" algn="ctr">
              <a:buFont typeface="Wingdings" panose="05000000000000000000" pitchFamily="2" charset="2"/>
              <a:buChar char="v"/>
            </a:pPr>
            <a:r>
              <a:rPr lang="es-CL" sz="2000" dirty="0">
                <a:latin typeface="Arial" panose="020B0604020202020204" pitchFamily="34" charset="0"/>
                <a:cs typeface="Arial" panose="020B0604020202020204" pitchFamily="34" charset="0"/>
              </a:rPr>
              <a:t>SI EL RECIÉN NACIDO TIENE UN PERIODO DE SOBREVIDA AL PARTO O LA INTERRUPCIÓN DEL EMBARAZO, SE  ENTREGARÁN LOS CUIDADOS PALIATIVOS, TAL COMO SE HACE EN LA ACTUALIDAD. </a:t>
            </a:r>
          </a:p>
          <a:p>
            <a:pPr algn="ctr"/>
            <a:endParaRPr lang="es-CL"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v"/>
            </a:pPr>
            <a:r>
              <a:rPr lang="es-CL" sz="2000" dirty="0">
                <a:latin typeface="Arial" panose="020B0604020202020204" pitchFamily="34" charset="0"/>
                <a:cs typeface="Arial" panose="020B0604020202020204" pitchFamily="34" charset="0"/>
              </a:rPr>
              <a:t>RECIBIRÁ LOS CUIDADOS QUE  CORRESPONDAN SEGÚN LO DETERMINAN LA ÉTICA MÉDICA Y LAS NORMAS VIGENTES. </a:t>
            </a:r>
          </a:p>
          <a:p>
            <a:pPr marL="342900" indent="-342900" algn="ctr">
              <a:buFont typeface="Wingdings" panose="05000000000000000000" pitchFamily="2" charset="2"/>
              <a:buChar char="v"/>
            </a:pPr>
            <a:endParaRPr lang="es-CL"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v"/>
            </a:pPr>
            <a:r>
              <a:rPr lang="es-CL" sz="2000" dirty="0">
                <a:latin typeface="Arial" panose="020B0604020202020204" pitchFamily="34" charset="0"/>
                <a:cs typeface="Arial" panose="020B0604020202020204" pitchFamily="34" charset="0"/>
              </a:rPr>
              <a:t>IMPLICA OTORGAR LOS CUIDADOS BÁSICOS QUE REQUIERA SU CONDICIÓN (ALIMENTACIÓN, HIDRATACIÓN, MUDA, ABRIGO, CONTACTO CON LA MADRE Y EL PADRE, ENTRE OTRAS).</a:t>
            </a:r>
          </a:p>
        </p:txBody>
      </p:sp>
    </p:spTree>
    <p:extLst>
      <p:ext uri="{BB962C8B-B14F-4D97-AF65-F5344CB8AC3E}">
        <p14:creationId xmlns:p14="http://schemas.microsoft.com/office/powerpoint/2010/main" val="1157515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D6E4C94-199B-4FCA-BADC-81FC326C50CB}"/>
              </a:ext>
            </a:extLst>
          </p:cNvPr>
          <p:cNvSpPr>
            <a:spLocks noGrp="1"/>
          </p:cNvSpPr>
          <p:nvPr>
            <p:ph idx="1"/>
          </p:nvPr>
        </p:nvSpPr>
        <p:spPr>
          <a:xfrm>
            <a:off x="1115458" y="2055054"/>
            <a:ext cx="9961084" cy="1966103"/>
          </a:xfrm>
          <a:solidFill>
            <a:schemeClr val="accent4">
              <a:lumMod val="20000"/>
              <a:lumOff val="80000"/>
            </a:schemeClr>
          </a:solidFill>
        </p:spPr>
        <p:txBody>
          <a:bodyPr>
            <a:normAutofit fontScale="92500" lnSpcReduction="20000"/>
          </a:bodyPr>
          <a:lstStyle/>
          <a:p>
            <a:pPr marL="0" indent="0">
              <a:buNone/>
            </a:pPr>
            <a:r>
              <a:rPr lang="es-CL" dirty="0"/>
              <a:t>	</a:t>
            </a:r>
            <a:endParaRPr lang="es-CL" sz="3600" dirty="0"/>
          </a:p>
          <a:p>
            <a:pPr marL="0" indent="0">
              <a:buNone/>
            </a:pPr>
            <a:r>
              <a:rPr lang="es-CL" sz="3900" b="1" dirty="0"/>
              <a:t>                   SEGUIMIENTO </a:t>
            </a:r>
            <a:endParaRPr lang="es-CL" sz="3600" b="1" dirty="0"/>
          </a:p>
          <a:p>
            <a:pPr marL="1471400" lvl="8" indent="0">
              <a:buNone/>
            </a:pPr>
            <a:endParaRPr lang="es-CL" sz="2800" b="1" dirty="0"/>
          </a:p>
          <a:p>
            <a:pPr marL="1471400" lvl="8" indent="0">
              <a:buNone/>
            </a:pPr>
            <a:r>
              <a:rPr lang="es-CL" sz="2800" b="1" dirty="0"/>
              <a:t>	 		 </a:t>
            </a:r>
          </a:p>
          <a:p>
            <a:pPr marL="0" lvl="8" indent="0">
              <a:buNone/>
            </a:pPr>
            <a:r>
              <a:rPr lang="es-CL" sz="2800" b="1" dirty="0"/>
              <a:t>			</a:t>
            </a:r>
          </a:p>
        </p:txBody>
      </p:sp>
      <p:sp>
        <p:nvSpPr>
          <p:cNvPr id="4" name="Título 1">
            <a:extLst>
              <a:ext uri="{FF2B5EF4-FFF2-40B4-BE49-F238E27FC236}">
                <a16:creationId xmlns:a16="http://schemas.microsoft.com/office/drawing/2014/main" id="{B5506558-22B4-4511-8034-FF288860CEF1}"/>
              </a:ext>
            </a:extLst>
          </p:cNvPr>
          <p:cNvSpPr>
            <a:spLocks noGrp="1"/>
          </p:cNvSpPr>
          <p:nvPr>
            <p:ph type="title"/>
          </p:nvPr>
        </p:nvSpPr>
        <p:spPr>
          <a:xfrm>
            <a:off x="0" y="221552"/>
            <a:ext cx="3229897" cy="973068"/>
          </a:xfrm>
          <a:solidFill>
            <a:schemeClr val="accent4">
              <a:lumMod val="60000"/>
              <a:lumOff val="40000"/>
            </a:schemeClr>
          </a:solidFill>
        </p:spPr>
        <p:txBody>
          <a:bodyPr/>
          <a:lstStyle/>
          <a:p>
            <a:r>
              <a:rPr lang="es-CL" dirty="0"/>
              <a:t>Causal 2 </a:t>
            </a:r>
            <a:br>
              <a:rPr lang="es-CL" dirty="0"/>
            </a:br>
            <a:r>
              <a:rPr lang="es-CL" sz="1800" dirty="0"/>
              <a:t>Procedimiento biopsicosocial</a:t>
            </a:r>
            <a:endParaRPr lang="es-CL" dirty="0"/>
          </a:p>
        </p:txBody>
      </p:sp>
      <p:pic>
        <p:nvPicPr>
          <p:cNvPr id="1026" name="Picture 2" descr="Resultado de imagen para SEGUIMIENTO">
            <a:extLst>
              <a:ext uri="{FF2B5EF4-FFF2-40B4-BE49-F238E27FC236}">
                <a16:creationId xmlns:a16="http://schemas.microsoft.com/office/drawing/2014/main" id="{A10DA5EB-9BE4-4407-8890-400E2E680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970" y="3220793"/>
            <a:ext cx="4471586" cy="27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46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942DA-075F-4EA5-812D-AAC9957241F2}"/>
              </a:ext>
            </a:extLst>
          </p:cNvPr>
          <p:cNvSpPr>
            <a:spLocks noGrp="1"/>
          </p:cNvSpPr>
          <p:nvPr>
            <p:ph type="title"/>
          </p:nvPr>
        </p:nvSpPr>
        <p:spPr>
          <a:xfrm>
            <a:off x="800101" y="173396"/>
            <a:ext cx="10515600" cy="1325563"/>
          </a:xfrm>
          <a:solidFill>
            <a:schemeClr val="accent4">
              <a:lumMod val="60000"/>
              <a:lumOff val="40000"/>
            </a:schemeClr>
          </a:solidFill>
        </p:spPr>
        <p:txBody>
          <a:bodyPr>
            <a:normAutofit fontScale="90000"/>
          </a:bodyPr>
          <a:lstStyle/>
          <a:p>
            <a:pPr algn="ctr"/>
            <a:r>
              <a:rPr lang="es-CL" b="1" dirty="0">
                <a:solidFill>
                  <a:schemeClr val="tx1">
                    <a:lumMod val="85000"/>
                    <a:lumOff val="15000"/>
                  </a:schemeClr>
                </a:solidFill>
              </a:rPr>
              <a:t>Causal 3 </a:t>
            </a:r>
            <a:r>
              <a:rPr lang="es-CL" dirty="0"/>
              <a:t/>
            </a:r>
            <a:br>
              <a:rPr lang="es-CL" dirty="0"/>
            </a:br>
            <a:r>
              <a:rPr lang="es-CL" dirty="0"/>
              <a:t> Embarazo resultado de violación</a:t>
            </a:r>
          </a:p>
        </p:txBody>
      </p:sp>
      <p:sp>
        <p:nvSpPr>
          <p:cNvPr id="4" name="Rectángulo: esquinas redondeadas 3">
            <a:extLst>
              <a:ext uri="{FF2B5EF4-FFF2-40B4-BE49-F238E27FC236}">
                <a16:creationId xmlns:a16="http://schemas.microsoft.com/office/drawing/2014/main" id="{C93FA8A0-FF28-4B93-8EF9-BCCD7FA04091}"/>
              </a:ext>
            </a:extLst>
          </p:cNvPr>
          <p:cNvSpPr/>
          <p:nvPr/>
        </p:nvSpPr>
        <p:spPr>
          <a:xfrm>
            <a:off x="958467" y="1972019"/>
            <a:ext cx="3393195" cy="13255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MAYOR DE 14 AÑOS</a:t>
            </a:r>
          </a:p>
        </p:txBody>
      </p:sp>
      <p:sp>
        <p:nvSpPr>
          <p:cNvPr id="5" name="Flecha: a la derecha 4">
            <a:extLst>
              <a:ext uri="{FF2B5EF4-FFF2-40B4-BE49-F238E27FC236}">
                <a16:creationId xmlns:a16="http://schemas.microsoft.com/office/drawing/2014/main" id="{6E34FB76-3294-4F26-8612-9BDCB997CB64}"/>
              </a:ext>
            </a:extLst>
          </p:cNvPr>
          <p:cNvSpPr/>
          <p:nvPr/>
        </p:nvSpPr>
        <p:spPr>
          <a:xfrm>
            <a:off x="5033789" y="2260224"/>
            <a:ext cx="1201758" cy="749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6EDDBD2C-A7CB-448E-86ED-D1D0235586D3}"/>
              </a:ext>
            </a:extLst>
          </p:cNvPr>
          <p:cNvSpPr/>
          <p:nvPr/>
        </p:nvSpPr>
        <p:spPr>
          <a:xfrm>
            <a:off x="7236245" y="1972015"/>
            <a:ext cx="3393195" cy="13255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12 SEMANAS DE GESTACIÓN</a:t>
            </a:r>
          </a:p>
        </p:txBody>
      </p:sp>
      <p:sp>
        <p:nvSpPr>
          <p:cNvPr id="7" name="Rectángulo: esquinas redondeadas 6">
            <a:extLst>
              <a:ext uri="{FF2B5EF4-FFF2-40B4-BE49-F238E27FC236}">
                <a16:creationId xmlns:a16="http://schemas.microsoft.com/office/drawing/2014/main" id="{E2CB55B4-90F2-4BC7-BD9D-71B47002730B}"/>
              </a:ext>
            </a:extLst>
          </p:cNvPr>
          <p:cNvSpPr/>
          <p:nvPr/>
        </p:nvSpPr>
        <p:spPr>
          <a:xfrm>
            <a:off x="958467" y="3827493"/>
            <a:ext cx="3393195" cy="13255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MENOR DE 14 AÑOS</a:t>
            </a:r>
          </a:p>
        </p:txBody>
      </p:sp>
      <p:sp>
        <p:nvSpPr>
          <p:cNvPr id="8" name="Rectángulo: esquinas redondeadas 7">
            <a:extLst>
              <a:ext uri="{FF2B5EF4-FFF2-40B4-BE49-F238E27FC236}">
                <a16:creationId xmlns:a16="http://schemas.microsoft.com/office/drawing/2014/main" id="{21928F71-0018-46A8-AF52-15ACD9A16A08}"/>
              </a:ext>
            </a:extLst>
          </p:cNvPr>
          <p:cNvSpPr/>
          <p:nvPr/>
        </p:nvSpPr>
        <p:spPr>
          <a:xfrm>
            <a:off x="7236245" y="3794436"/>
            <a:ext cx="3393195" cy="13255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14 SEMANAS DE GESTACIÓN</a:t>
            </a:r>
          </a:p>
        </p:txBody>
      </p:sp>
      <p:sp>
        <p:nvSpPr>
          <p:cNvPr id="9" name="Flecha: a la derecha 8">
            <a:extLst>
              <a:ext uri="{FF2B5EF4-FFF2-40B4-BE49-F238E27FC236}">
                <a16:creationId xmlns:a16="http://schemas.microsoft.com/office/drawing/2014/main" id="{E4EC9E1B-20FD-42C8-8883-DA408D528DAB}"/>
              </a:ext>
            </a:extLst>
          </p:cNvPr>
          <p:cNvSpPr/>
          <p:nvPr/>
        </p:nvSpPr>
        <p:spPr>
          <a:xfrm>
            <a:off x="5033789" y="4082645"/>
            <a:ext cx="1201758" cy="749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E41188E0-7EEF-4DFB-8A4E-517AA0620F54}"/>
              </a:ext>
            </a:extLst>
          </p:cNvPr>
          <p:cNvSpPr/>
          <p:nvPr/>
        </p:nvSpPr>
        <p:spPr>
          <a:xfrm>
            <a:off x="4351662" y="5587345"/>
            <a:ext cx="3161842" cy="605928"/>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PUERTAS DE ENTRADA</a:t>
            </a:r>
          </a:p>
        </p:txBody>
      </p:sp>
    </p:spTree>
    <p:extLst>
      <p:ext uri="{BB962C8B-B14F-4D97-AF65-F5344CB8AC3E}">
        <p14:creationId xmlns:p14="http://schemas.microsoft.com/office/powerpoint/2010/main" val="8944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9D8CE-C860-4AC8-8AE0-6412BF1FCC09}"/>
              </a:ext>
            </a:extLst>
          </p:cNvPr>
          <p:cNvSpPr>
            <a:spLocks noGrp="1"/>
          </p:cNvSpPr>
          <p:nvPr>
            <p:ph type="title"/>
          </p:nvPr>
        </p:nvSpPr>
        <p:spPr>
          <a:xfrm>
            <a:off x="0" y="132735"/>
            <a:ext cx="3472429" cy="1351475"/>
          </a:xfrm>
          <a:solidFill>
            <a:schemeClr val="accent4">
              <a:lumMod val="60000"/>
              <a:lumOff val="40000"/>
            </a:schemeClr>
          </a:solidFill>
        </p:spPr>
        <p:txBody>
          <a:bodyPr/>
          <a:lstStyle/>
          <a:p>
            <a:r>
              <a:rPr lang="es-CL" dirty="0"/>
              <a:t>Causal 3 </a:t>
            </a:r>
            <a:br>
              <a:rPr lang="es-CL" dirty="0"/>
            </a:br>
            <a:r>
              <a:rPr lang="es-CL" sz="1800" dirty="0"/>
              <a:t>Procedimiento biopsicosocial</a:t>
            </a:r>
            <a:endParaRPr lang="es-CL" dirty="0"/>
          </a:p>
        </p:txBody>
      </p:sp>
      <p:sp>
        <p:nvSpPr>
          <p:cNvPr id="3" name="Marcador de contenido 2">
            <a:extLst>
              <a:ext uri="{FF2B5EF4-FFF2-40B4-BE49-F238E27FC236}">
                <a16:creationId xmlns:a16="http://schemas.microsoft.com/office/drawing/2014/main" id="{56DE383E-0B66-496E-A535-3D25A9D1066C}"/>
              </a:ext>
            </a:extLst>
          </p:cNvPr>
          <p:cNvSpPr>
            <a:spLocks noGrp="1"/>
          </p:cNvSpPr>
          <p:nvPr>
            <p:ph idx="1"/>
          </p:nvPr>
        </p:nvSpPr>
        <p:spPr>
          <a:xfrm>
            <a:off x="1150731" y="1825733"/>
            <a:ext cx="2969578" cy="818315"/>
          </a:xfrm>
          <a:solidFill>
            <a:schemeClr val="accent6">
              <a:lumMod val="20000"/>
              <a:lumOff val="80000"/>
            </a:schemeClr>
          </a:solidFill>
          <a:ln>
            <a:solidFill>
              <a:schemeClr val="accent2">
                <a:lumMod val="75000"/>
              </a:schemeClr>
            </a:solidFill>
          </a:ln>
        </p:spPr>
        <p:txBody>
          <a:bodyPr>
            <a:noAutofit/>
          </a:bodyPr>
          <a:lstStyle/>
          <a:p>
            <a:pPr algn="ctr"/>
            <a:r>
              <a:rPr lang="es-CL" sz="2400" b="1" dirty="0"/>
              <a:t>Constitución de la causal:</a:t>
            </a:r>
          </a:p>
          <a:p>
            <a:pPr algn="ctr"/>
            <a:endParaRPr lang="es-CL" sz="2400" b="1" dirty="0"/>
          </a:p>
          <a:p>
            <a:pPr marL="0" indent="0" algn="just">
              <a:buNone/>
            </a:pPr>
            <a:endParaRPr lang="es-CL" sz="2400" dirty="0"/>
          </a:p>
          <a:p>
            <a:pPr marL="285750" indent="-285750" algn="just">
              <a:buFont typeface="Arial" panose="020B0604020202020204" pitchFamily="34" charset="0"/>
              <a:buChar char="•"/>
            </a:pPr>
            <a:endParaRPr lang="es-CL" sz="2400" dirty="0"/>
          </a:p>
          <a:p>
            <a:pPr marL="285750" indent="-285750" algn="just">
              <a:buFont typeface="Arial" panose="020B0604020202020204" pitchFamily="34" charset="0"/>
              <a:buChar char="•"/>
            </a:pPr>
            <a:endParaRPr lang="es-CL" sz="2400" dirty="0"/>
          </a:p>
          <a:p>
            <a:pPr marL="285750" indent="-285750" algn="just">
              <a:buFont typeface="Arial" panose="020B0604020202020204" pitchFamily="34" charset="0"/>
              <a:buChar char="•"/>
            </a:pPr>
            <a:endParaRPr lang="es-CL" sz="2400" dirty="0"/>
          </a:p>
        </p:txBody>
      </p:sp>
      <p:sp>
        <p:nvSpPr>
          <p:cNvPr id="7" name="Flecha: a la derecha 6">
            <a:extLst>
              <a:ext uri="{FF2B5EF4-FFF2-40B4-BE49-F238E27FC236}">
                <a16:creationId xmlns:a16="http://schemas.microsoft.com/office/drawing/2014/main" id="{131F859C-B703-489F-89A3-B8C827E20101}"/>
              </a:ext>
            </a:extLst>
          </p:cNvPr>
          <p:cNvSpPr/>
          <p:nvPr/>
        </p:nvSpPr>
        <p:spPr>
          <a:xfrm>
            <a:off x="4359926" y="2157614"/>
            <a:ext cx="484742" cy="29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Flecha: hacia abajo 7">
            <a:extLst>
              <a:ext uri="{FF2B5EF4-FFF2-40B4-BE49-F238E27FC236}">
                <a16:creationId xmlns:a16="http://schemas.microsoft.com/office/drawing/2014/main" id="{FD201A8A-8AC5-4812-A6DC-1E6287661E96}"/>
              </a:ext>
            </a:extLst>
          </p:cNvPr>
          <p:cNvSpPr/>
          <p:nvPr/>
        </p:nvSpPr>
        <p:spPr>
          <a:xfrm>
            <a:off x="2412693" y="2740133"/>
            <a:ext cx="275421" cy="500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esquinas redondeadas 8">
            <a:extLst>
              <a:ext uri="{FF2B5EF4-FFF2-40B4-BE49-F238E27FC236}">
                <a16:creationId xmlns:a16="http://schemas.microsoft.com/office/drawing/2014/main" id="{1BD618B2-3D74-4FD7-BC1D-81AB7792C682}"/>
              </a:ext>
            </a:extLst>
          </p:cNvPr>
          <p:cNvSpPr/>
          <p:nvPr/>
        </p:nvSpPr>
        <p:spPr>
          <a:xfrm>
            <a:off x="5084286" y="1790783"/>
            <a:ext cx="3734718" cy="888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MÉDICO GINECOBSTETRA</a:t>
            </a:r>
          </a:p>
          <a:p>
            <a:pPr algn="ctr"/>
            <a:r>
              <a:rPr lang="es-CL" dirty="0">
                <a:solidFill>
                  <a:schemeClr val="tx1">
                    <a:lumMod val="85000"/>
                    <a:lumOff val="15000"/>
                  </a:schemeClr>
                </a:solidFill>
              </a:rPr>
              <a:t>EDAD GESTACIONAL</a:t>
            </a:r>
          </a:p>
        </p:txBody>
      </p:sp>
      <p:sp>
        <p:nvSpPr>
          <p:cNvPr id="10" name="Rectángulo: esquinas redondeadas 9">
            <a:extLst>
              <a:ext uri="{FF2B5EF4-FFF2-40B4-BE49-F238E27FC236}">
                <a16:creationId xmlns:a16="http://schemas.microsoft.com/office/drawing/2014/main" id="{014C02F3-BBAE-4835-AB40-61999C39A5DC}"/>
              </a:ext>
            </a:extLst>
          </p:cNvPr>
          <p:cNvSpPr/>
          <p:nvPr/>
        </p:nvSpPr>
        <p:spPr>
          <a:xfrm>
            <a:off x="768161" y="3425932"/>
            <a:ext cx="3734718" cy="888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EQUIPO PSICOSOCIAL </a:t>
            </a:r>
          </a:p>
        </p:txBody>
      </p:sp>
      <p:sp>
        <p:nvSpPr>
          <p:cNvPr id="11" name="Rectángulo: esquinas redondeadas 10">
            <a:extLst>
              <a:ext uri="{FF2B5EF4-FFF2-40B4-BE49-F238E27FC236}">
                <a16:creationId xmlns:a16="http://schemas.microsoft.com/office/drawing/2014/main" id="{21C89310-470D-4C54-84B5-E9C06871411E}"/>
              </a:ext>
            </a:extLst>
          </p:cNvPr>
          <p:cNvSpPr/>
          <p:nvPr/>
        </p:nvSpPr>
        <p:spPr>
          <a:xfrm>
            <a:off x="5665689" y="3370534"/>
            <a:ext cx="5310130" cy="247910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0738" lvl="1" indent="-187325">
              <a:buFont typeface="Wingdings" panose="05000000000000000000" pitchFamily="2" charset="2"/>
              <a:buChar char="ü"/>
            </a:pPr>
            <a:endParaRPr lang="es-CL" dirty="0">
              <a:solidFill>
                <a:schemeClr val="tx1">
                  <a:lumMod val="85000"/>
                  <a:lumOff val="15000"/>
                </a:schemeClr>
              </a:solidFill>
              <a:latin typeface="Arial" panose="020B0604020202020204" pitchFamily="34" charset="0"/>
              <a:cs typeface="Arial" panose="020B0604020202020204" pitchFamily="34" charset="0"/>
            </a:endParaRPr>
          </a:p>
          <a:p>
            <a:pPr marL="363538" indent="-187325">
              <a:buFont typeface="Wingdings" panose="05000000000000000000" pitchFamily="2" charset="2"/>
              <a:buChar char="ü"/>
            </a:pPr>
            <a:r>
              <a:rPr lang="es-CL" dirty="0">
                <a:solidFill>
                  <a:schemeClr val="tx1">
                    <a:lumMod val="85000"/>
                    <a:lumOff val="15000"/>
                  </a:schemeClr>
                </a:solidFill>
                <a:latin typeface="Arial" panose="020B0604020202020204" pitchFamily="34" charset="0"/>
                <a:cs typeface="Arial" panose="020B0604020202020204" pitchFamily="34" charset="0"/>
              </a:rPr>
              <a:t>Plausibilidad del relato</a:t>
            </a:r>
          </a:p>
          <a:p>
            <a:pPr marL="363538" indent="-187325">
              <a:buFont typeface="Wingdings" panose="05000000000000000000" pitchFamily="2" charset="2"/>
              <a:buChar char="ü"/>
            </a:pPr>
            <a:endParaRPr lang="es-CL" dirty="0">
              <a:solidFill>
                <a:schemeClr val="tx1">
                  <a:lumMod val="85000"/>
                  <a:lumOff val="15000"/>
                </a:schemeClr>
              </a:solidFill>
              <a:latin typeface="Arial" panose="020B0604020202020204" pitchFamily="34" charset="0"/>
              <a:cs typeface="Arial" panose="020B0604020202020204" pitchFamily="34" charset="0"/>
            </a:endParaRPr>
          </a:p>
          <a:p>
            <a:pPr marL="363538" indent="-187325">
              <a:buFont typeface="Wingdings" panose="05000000000000000000" pitchFamily="2" charset="2"/>
              <a:buChar char="ü"/>
            </a:pPr>
            <a:r>
              <a:rPr lang="es-CL" dirty="0">
                <a:solidFill>
                  <a:schemeClr val="tx1">
                    <a:lumMod val="85000"/>
                    <a:lumOff val="15000"/>
                  </a:schemeClr>
                </a:solidFill>
                <a:latin typeface="Arial" panose="020B0604020202020204" pitchFamily="34" charset="0"/>
                <a:cs typeface="Arial" panose="020B0604020202020204" pitchFamily="34" charset="0"/>
              </a:rPr>
              <a:t>	Idoneidad de los hechos relatados para producir un embarazo</a:t>
            </a:r>
          </a:p>
          <a:p>
            <a:pPr marL="363538" indent="-187325"/>
            <a:endParaRPr lang="es-CL" dirty="0">
              <a:solidFill>
                <a:schemeClr val="tx1">
                  <a:lumMod val="85000"/>
                  <a:lumOff val="15000"/>
                </a:schemeClr>
              </a:solidFill>
              <a:latin typeface="Arial" panose="020B0604020202020204" pitchFamily="34" charset="0"/>
              <a:cs typeface="Arial" panose="020B0604020202020204" pitchFamily="34" charset="0"/>
            </a:endParaRPr>
          </a:p>
          <a:p>
            <a:pPr marL="363538" indent="-187325" algn="ctr">
              <a:buFont typeface="Wingdings" panose="05000000000000000000" pitchFamily="2" charset="2"/>
              <a:buChar char="ü"/>
            </a:pPr>
            <a:r>
              <a:rPr lang="es-CL" dirty="0">
                <a:solidFill>
                  <a:schemeClr val="tx1">
                    <a:lumMod val="85000"/>
                    <a:lumOff val="15000"/>
                  </a:schemeClr>
                </a:solidFill>
                <a:latin typeface="Arial" panose="020B0604020202020204" pitchFamily="34" charset="0"/>
                <a:cs typeface="Arial" panose="020B0604020202020204" pitchFamily="34" charset="0"/>
              </a:rPr>
              <a:t>	</a:t>
            </a:r>
            <a:r>
              <a:rPr lang="es-CL" b="1" dirty="0">
                <a:solidFill>
                  <a:schemeClr val="tx1">
                    <a:lumMod val="85000"/>
                    <a:lumOff val="15000"/>
                  </a:schemeClr>
                </a:solidFill>
                <a:latin typeface="Arial" panose="020B0604020202020204" pitchFamily="34" charset="0"/>
                <a:cs typeface="Arial" panose="020B0604020202020204" pitchFamily="34" charset="0"/>
              </a:rPr>
              <a:t>Concordancia estimada entre la fecha de la violación relatada y la edad gestacional informada </a:t>
            </a:r>
          </a:p>
        </p:txBody>
      </p:sp>
      <p:sp>
        <p:nvSpPr>
          <p:cNvPr id="12" name="Flecha: a la derecha 11">
            <a:extLst>
              <a:ext uri="{FF2B5EF4-FFF2-40B4-BE49-F238E27FC236}">
                <a16:creationId xmlns:a16="http://schemas.microsoft.com/office/drawing/2014/main" id="{7756475C-F04D-4226-B11E-3ADA641DF1ED}"/>
              </a:ext>
            </a:extLst>
          </p:cNvPr>
          <p:cNvSpPr/>
          <p:nvPr/>
        </p:nvSpPr>
        <p:spPr>
          <a:xfrm>
            <a:off x="4786828" y="3682752"/>
            <a:ext cx="594911" cy="374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0117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4496" y="2085774"/>
            <a:ext cx="11179277" cy="2554545"/>
          </a:xfrm>
          <a:prstGeom prst="rect">
            <a:avLst/>
          </a:prstGeom>
          <a:solidFill>
            <a:schemeClr val="accent6">
              <a:lumMod val="20000"/>
              <a:lumOff val="80000"/>
            </a:schemeClr>
          </a:solidFill>
        </p:spPr>
        <p:txBody>
          <a:bodyPr wrap="square">
            <a:spAutoFit/>
          </a:bodyPr>
          <a:lstStyle/>
          <a:p>
            <a:pPr marL="342900" indent="-342900" algn="just">
              <a:buFont typeface="Wingdings" panose="05000000000000000000" pitchFamily="2" charset="2"/>
              <a:buChar char="Ø"/>
            </a:pPr>
            <a:r>
              <a:rPr lang="es-CL" sz="2000" dirty="0">
                <a:latin typeface="Arial" panose="020B0604020202020204" pitchFamily="34" charset="0"/>
                <a:cs typeface="Arial" panose="020B0604020202020204" pitchFamily="34" charset="0"/>
              </a:rPr>
              <a:t>SE DEBERÁ ENTREGAR UN INFORME ESCRITO EN UN PLAZO DE 24 HORAS, FIRMADO POR DOS PROFESIONALES. PARA LA MUJER O  SU REPRESENTANTE LEGAL, Y AL JEFE DEL ESTABLECIMIENTO SEÑALANDO: LA FECHA DE INGRESO DE LA SOLICITUD, LA FECHA EN QUE LLEGA A ESTE CONVENCIMIENTO, FUNDAMENTANDO LA CONCURRENCIA DE LA CAUSAL</a:t>
            </a:r>
          </a:p>
          <a:p>
            <a:pPr marL="342900" indent="-342900">
              <a:buFont typeface="Wingdings" panose="05000000000000000000" pitchFamily="2" charset="2"/>
              <a:buChar char="Ø"/>
            </a:pPr>
            <a:endParaRPr lang="es-CL"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s-CL"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Ø"/>
            </a:pPr>
            <a:r>
              <a:rPr lang="es-CL" sz="2000" dirty="0">
                <a:latin typeface="Arial" panose="020B0604020202020204" pitchFamily="34" charset="0"/>
                <a:cs typeface="Arial" panose="020B0604020202020204" pitchFamily="34" charset="0"/>
              </a:rPr>
              <a:t>OFRECER A LA MUJER EL PROGRAMA DE ACOMPAÑAMIENTO </a:t>
            </a:r>
          </a:p>
        </p:txBody>
      </p:sp>
      <p:sp>
        <p:nvSpPr>
          <p:cNvPr id="3" name="Rectángulo 2">
            <a:extLst>
              <a:ext uri="{FF2B5EF4-FFF2-40B4-BE49-F238E27FC236}">
                <a16:creationId xmlns:a16="http://schemas.microsoft.com/office/drawing/2014/main" id="{729F0214-7BC1-4ED9-A0FF-9F659E00B1AB}"/>
              </a:ext>
            </a:extLst>
          </p:cNvPr>
          <p:cNvSpPr/>
          <p:nvPr/>
        </p:nvSpPr>
        <p:spPr>
          <a:xfrm>
            <a:off x="0" y="0"/>
            <a:ext cx="4098275" cy="1575412"/>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lumMod val="85000"/>
                    <a:lumOff val="15000"/>
                  </a:schemeClr>
                </a:solidFill>
                <a:effectLst>
                  <a:outerShdw blurRad="38100" dist="38100" dir="2700000" algn="tl">
                    <a:srgbClr val="000000">
                      <a:alpha val="43137"/>
                    </a:srgbClr>
                  </a:outerShdw>
                </a:effectLst>
              </a:rPr>
              <a:t>CONCURRENCIA DE LA CAUSAL 3</a:t>
            </a:r>
          </a:p>
        </p:txBody>
      </p:sp>
    </p:spTree>
    <p:extLst>
      <p:ext uri="{BB962C8B-B14F-4D97-AF65-F5344CB8AC3E}">
        <p14:creationId xmlns:p14="http://schemas.microsoft.com/office/powerpoint/2010/main" val="192463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9D8CE-C860-4AC8-8AE0-6412BF1FCC09}"/>
              </a:ext>
            </a:extLst>
          </p:cNvPr>
          <p:cNvSpPr>
            <a:spLocks noGrp="1"/>
          </p:cNvSpPr>
          <p:nvPr>
            <p:ph type="title"/>
          </p:nvPr>
        </p:nvSpPr>
        <p:spPr>
          <a:xfrm>
            <a:off x="0" y="163326"/>
            <a:ext cx="2192927" cy="1173726"/>
          </a:xfrm>
          <a:solidFill>
            <a:schemeClr val="accent4">
              <a:lumMod val="40000"/>
              <a:lumOff val="60000"/>
            </a:schemeClr>
          </a:solidFill>
        </p:spPr>
        <p:txBody>
          <a:bodyPr>
            <a:normAutofit fontScale="90000"/>
          </a:bodyPr>
          <a:lstStyle/>
          <a:p>
            <a:r>
              <a:rPr lang="es-CL" b="1" dirty="0"/>
              <a:t>Causal 3 </a:t>
            </a:r>
            <a:r>
              <a:rPr lang="es-CL" dirty="0"/>
              <a:t/>
            </a:r>
            <a:br>
              <a:rPr lang="es-CL" dirty="0"/>
            </a:br>
            <a:r>
              <a:rPr lang="es-CL" sz="1800" dirty="0"/>
              <a:t>Procedimiento biopsicosocial</a:t>
            </a:r>
            <a:endParaRPr lang="es-CL" dirty="0"/>
          </a:p>
        </p:txBody>
      </p:sp>
      <p:sp>
        <p:nvSpPr>
          <p:cNvPr id="3" name="Marcador de contenido 2">
            <a:extLst>
              <a:ext uri="{FF2B5EF4-FFF2-40B4-BE49-F238E27FC236}">
                <a16:creationId xmlns:a16="http://schemas.microsoft.com/office/drawing/2014/main" id="{56DE383E-0B66-496E-A535-3D25A9D1066C}"/>
              </a:ext>
            </a:extLst>
          </p:cNvPr>
          <p:cNvSpPr>
            <a:spLocks noGrp="1"/>
          </p:cNvSpPr>
          <p:nvPr>
            <p:ph idx="1"/>
          </p:nvPr>
        </p:nvSpPr>
        <p:spPr>
          <a:xfrm>
            <a:off x="2447026" y="163326"/>
            <a:ext cx="9130428" cy="1173726"/>
          </a:xfrm>
          <a:solidFill>
            <a:schemeClr val="accent6">
              <a:lumMod val="20000"/>
              <a:lumOff val="80000"/>
            </a:schemeClr>
          </a:solidFill>
        </p:spPr>
        <p:txBody>
          <a:bodyPr>
            <a:normAutofit/>
          </a:bodyPr>
          <a:lstStyle/>
          <a:p>
            <a:pPr algn="ctr"/>
            <a:r>
              <a:rPr lang="es-CL" dirty="0"/>
              <a:t> </a:t>
            </a:r>
            <a:r>
              <a:rPr lang="es-CL" b="1" dirty="0">
                <a:solidFill>
                  <a:schemeClr val="tx1">
                    <a:lumMod val="85000"/>
                    <a:lumOff val="15000"/>
                  </a:schemeClr>
                </a:solidFill>
                <a:effectLst>
                  <a:outerShdw blurRad="38100" dist="38100" dir="2700000" algn="tl">
                    <a:srgbClr val="000000">
                      <a:alpha val="43137"/>
                    </a:srgbClr>
                  </a:outerShdw>
                </a:effectLst>
              </a:rPr>
              <a:t>DECIDIR SI CONTINUAR O INTERRUMPIR DE MANERA VOLUNTARIA SU EMBARAZO</a:t>
            </a:r>
            <a:endParaRPr lang="es-CL" dirty="0"/>
          </a:p>
          <a:p>
            <a:pPr marL="0" indent="0" algn="ctr">
              <a:buNone/>
            </a:pPr>
            <a:r>
              <a:rPr lang="es-CL" dirty="0"/>
              <a:t>El equipo de salud siempre respetará esa decisión, la que deberá quedar registrada en la ficha clínica y en el Certificado de entrega  y recepción de información. </a:t>
            </a:r>
          </a:p>
          <a:p>
            <a:pPr marL="0" indent="0" algn="just">
              <a:buNone/>
            </a:pPr>
            <a:endParaRPr lang="es-CL" dirty="0"/>
          </a:p>
        </p:txBody>
      </p:sp>
      <p:sp>
        <p:nvSpPr>
          <p:cNvPr id="4" name="CuadroTexto 3">
            <a:extLst>
              <a:ext uri="{FF2B5EF4-FFF2-40B4-BE49-F238E27FC236}">
                <a16:creationId xmlns:a16="http://schemas.microsoft.com/office/drawing/2014/main" id="{77C3586C-B07E-431F-99D1-AAA2ABF38623}"/>
              </a:ext>
            </a:extLst>
          </p:cNvPr>
          <p:cNvSpPr txBox="1"/>
          <p:nvPr/>
        </p:nvSpPr>
        <p:spPr>
          <a:xfrm>
            <a:off x="246991" y="2399178"/>
            <a:ext cx="11518490" cy="2616101"/>
          </a:xfrm>
          <a:prstGeom prst="rect">
            <a:avLst/>
          </a:prstGeom>
          <a:solidFill>
            <a:schemeClr val="accent6">
              <a:lumMod val="20000"/>
              <a:lumOff val="80000"/>
            </a:schemeClr>
          </a:solidFill>
        </p:spPr>
        <p:txBody>
          <a:bodyPr wrap="square" rtlCol="0">
            <a:spAutoFit/>
          </a:bodyPr>
          <a:lstStyle/>
          <a:p>
            <a:pPr algn="ctr"/>
            <a:r>
              <a:rPr lang="es-CL" sz="2000" b="1" dirty="0"/>
              <a:t>SI DECIDE INTERRUMPIR SU EMBARAZO</a:t>
            </a:r>
          </a:p>
          <a:p>
            <a:pPr algn="ctr"/>
            <a:endParaRPr lang="es-CL" b="1" dirty="0"/>
          </a:p>
          <a:p>
            <a:pPr marL="285750" indent="-285750" algn="ctr">
              <a:buFont typeface="Wingdings" panose="05000000000000000000" pitchFamily="2" charset="2"/>
              <a:buChar char="ü"/>
            </a:pPr>
            <a:r>
              <a:rPr lang="es-CL" dirty="0"/>
              <a:t>SE LE DEBERÁ INFORMAR A LA MUJER QUE AL ESTAR INVOCANDO LA CAUSAL DE VIOLACIÓN SEDEBERÁN TOMAR MUESTRAS DE ADN DE SU HIJO, EL QUE PODRÁ SER USADO PARA PERSEGUIR AL VIOLADOR EN EL PROCESO JUDICIAL QUE SE INICIARÁ.  </a:t>
            </a:r>
          </a:p>
          <a:p>
            <a:pPr marL="285750" indent="-285750" algn="ctr">
              <a:buFont typeface="Wingdings" panose="05000000000000000000" pitchFamily="2" charset="2"/>
              <a:buChar char="ü"/>
            </a:pPr>
            <a:endParaRPr lang="es-CL" dirty="0"/>
          </a:p>
          <a:p>
            <a:pPr marL="285750" indent="-285750" algn="ctr">
              <a:buFont typeface="Wingdings" panose="05000000000000000000" pitchFamily="2" charset="2"/>
              <a:buChar char="ü"/>
            </a:pPr>
            <a:r>
              <a:rPr lang="es-CL" dirty="0"/>
              <a:t>SE LE DEBERÁ EXPLICAR CLARAMENTE EL PROCESO MÉDICO QUE SE REALIZARÁ SEGÚN LA EDAD GESTACIONAL Y SU ESTADO DE SALUD.</a:t>
            </a:r>
          </a:p>
          <a:p>
            <a:pPr marL="285750" indent="-285750" algn="just">
              <a:buFont typeface="Wingdings" panose="05000000000000000000" pitchFamily="2" charset="2"/>
              <a:buChar char="ü"/>
            </a:pPr>
            <a:endParaRPr lang="es-CL" dirty="0"/>
          </a:p>
        </p:txBody>
      </p:sp>
    </p:spTree>
    <p:extLst>
      <p:ext uri="{BB962C8B-B14F-4D97-AF65-F5344CB8AC3E}">
        <p14:creationId xmlns:p14="http://schemas.microsoft.com/office/powerpoint/2010/main" val="345367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continuar embarazo">
            <a:extLst>
              <a:ext uri="{FF2B5EF4-FFF2-40B4-BE49-F238E27FC236}">
                <a16:creationId xmlns:a16="http://schemas.microsoft.com/office/drawing/2014/main" id="{E5B67A3E-4568-4EF4-9FB1-6CE3CF205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957" y="4115418"/>
            <a:ext cx="2427857" cy="2031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CHCC">
            <a:extLst>
              <a:ext uri="{FF2B5EF4-FFF2-40B4-BE49-F238E27FC236}">
                <a16:creationId xmlns:a16="http://schemas.microsoft.com/office/drawing/2014/main" id="{2F7157D8-032D-496E-BD60-5FC5F0345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933" y="4115418"/>
            <a:ext cx="2681246" cy="20313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8D9D8CE-C860-4AC8-8AE0-6412BF1FCC09}"/>
              </a:ext>
            </a:extLst>
          </p:cNvPr>
          <p:cNvSpPr>
            <a:spLocks noGrp="1"/>
          </p:cNvSpPr>
          <p:nvPr>
            <p:ph type="title"/>
          </p:nvPr>
        </p:nvSpPr>
        <p:spPr>
          <a:xfrm>
            <a:off x="0" y="163326"/>
            <a:ext cx="2192927" cy="1173726"/>
          </a:xfrm>
          <a:solidFill>
            <a:schemeClr val="accent4">
              <a:lumMod val="40000"/>
              <a:lumOff val="60000"/>
            </a:schemeClr>
          </a:solidFill>
        </p:spPr>
        <p:txBody>
          <a:bodyPr>
            <a:normAutofit fontScale="90000"/>
          </a:bodyPr>
          <a:lstStyle/>
          <a:p>
            <a:r>
              <a:rPr lang="es-CL" dirty="0"/>
              <a:t>Causal 3 </a:t>
            </a:r>
            <a:br>
              <a:rPr lang="es-CL" dirty="0"/>
            </a:br>
            <a:r>
              <a:rPr lang="es-CL" sz="1800" dirty="0"/>
              <a:t>Procedimiento biopsicosocial</a:t>
            </a:r>
            <a:endParaRPr lang="es-CL" dirty="0"/>
          </a:p>
        </p:txBody>
      </p:sp>
      <p:sp>
        <p:nvSpPr>
          <p:cNvPr id="3" name="Marcador de contenido 2">
            <a:extLst>
              <a:ext uri="{FF2B5EF4-FFF2-40B4-BE49-F238E27FC236}">
                <a16:creationId xmlns:a16="http://schemas.microsoft.com/office/drawing/2014/main" id="{56DE383E-0B66-496E-A535-3D25A9D1066C}"/>
              </a:ext>
            </a:extLst>
          </p:cNvPr>
          <p:cNvSpPr>
            <a:spLocks noGrp="1"/>
          </p:cNvSpPr>
          <p:nvPr>
            <p:ph idx="1"/>
          </p:nvPr>
        </p:nvSpPr>
        <p:spPr>
          <a:xfrm>
            <a:off x="2550757" y="919444"/>
            <a:ext cx="4257667" cy="417608"/>
          </a:xfrm>
          <a:solidFill>
            <a:schemeClr val="accent6">
              <a:lumMod val="20000"/>
              <a:lumOff val="80000"/>
            </a:schemeClr>
          </a:solidFill>
        </p:spPr>
        <p:txBody>
          <a:bodyPr>
            <a:noAutofit/>
          </a:bodyPr>
          <a:lstStyle/>
          <a:p>
            <a:pPr marL="0" indent="0" algn="just">
              <a:buNone/>
            </a:pPr>
            <a:r>
              <a:rPr lang="es-CL" b="1" dirty="0"/>
              <a:t>SI DECIDE CONTINUAR EL EMBARAZO:</a:t>
            </a:r>
          </a:p>
          <a:p>
            <a:pPr marL="0" indent="0" algn="just">
              <a:buNone/>
            </a:pPr>
            <a:endParaRPr lang="es-CL" dirty="0"/>
          </a:p>
        </p:txBody>
      </p:sp>
      <p:sp>
        <p:nvSpPr>
          <p:cNvPr id="7" name="CuadroTexto 6">
            <a:extLst>
              <a:ext uri="{FF2B5EF4-FFF2-40B4-BE49-F238E27FC236}">
                <a16:creationId xmlns:a16="http://schemas.microsoft.com/office/drawing/2014/main" id="{C607F01F-8015-4FBA-83BF-622D6400C492}"/>
              </a:ext>
            </a:extLst>
          </p:cNvPr>
          <p:cNvSpPr txBox="1"/>
          <p:nvPr/>
        </p:nvSpPr>
        <p:spPr>
          <a:xfrm>
            <a:off x="803284" y="2084094"/>
            <a:ext cx="4653426" cy="2031325"/>
          </a:xfrm>
          <a:prstGeom prst="rect">
            <a:avLst/>
          </a:prstGeom>
          <a:solidFill>
            <a:schemeClr val="accent6">
              <a:lumMod val="20000"/>
              <a:lumOff val="80000"/>
            </a:schemeClr>
          </a:solidFill>
        </p:spPr>
        <p:txBody>
          <a:bodyPr wrap="square" rtlCol="0">
            <a:spAutoFit/>
          </a:bodyPr>
          <a:lstStyle/>
          <a:p>
            <a:pPr marL="285750" indent="-285750" algn="just">
              <a:buFont typeface="Wingdings" panose="05000000000000000000" pitchFamily="2" charset="2"/>
              <a:buChar char="Ø"/>
            </a:pPr>
            <a:r>
              <a:rPr lang="es-CL" dirty="0"/>
              <a:t> PUEDE DECIDIR LLEVAR EL EMBARAZO A TÉRMINO Y ASUMIR LA MATERNIDAD DE ESE HIJO/A, </a:t>
            </a:r>
            <a:endParaRPr lang="es-CL" b="1" dirty="0"/>
          </a:p>
          <a:p>
            <a:pPr algn="ctr"/>
            <a:r>
              <a:rPr lang="es-CL" b="1" dirty="0"/>
              <a:t>SERÁ ACOMPAÑADA POR EL SUBSISTEMA DE PROTECCIÓN INTEGRAL A LA INFANCIA CHILE CRECE CONTIGO. </a:t>
            </a:r>
          </a:p>
          <a:p>
            <a:pPr marL="285750" indent="-285750" algn="just">
              <a:buFont typeface="Wingdings" panose="05000000000000000000" pitchFamily="2" charset="2"/>
              <a:buChar char="Ø"/>
            </a:pPr>
            <a:endParaRPr lang="es-CL" dirty="0"/>
          </a:p>
        </p:txBody>
      </p:sp>
      <p:sp>
        <p:nvSpPr>
          <p:cNvPr id="8" name="CuadroTexto 7">
            <a:extLst>
              <a:ext uri="{FF2B5EF4-FFF2-40B4-BE49-F238E27FC236}">
                <a16:creationId xmlns:a16="http://schemas.microsoft.com/office/drawing/2014/main" id="{2303E238-1EAE-41BC-8D67-76341E31AF0C}"/>
              </a:ext>
            </a:extLst>
          </p:cNvPr>
          <p:cNvSpPr txBox="1"/>
          <p:nvPr/>
        </p:nvSpPr>
        <p:spPr>
          <a:xfrm>
            <a:off x="7204183" y="2084093"/>
            <a:ext cx="3987210" cy="2031325"/>
          </a:xfrm>
          <a:prstGeom prst="rect">
            <a:avLst/>
          </a:prstGeom>
          <a:solidFill>
            <a:schemeClr val="accent6">
              <a:lumMod val="20000"/>
              <a:lumOff val="80000"/>
            </a:schemeClr>
          </a:solidFill>
        </p:spPr>
        <p:txBody>
          <a:bodyPr wrap="square" rtlCol="0">
            <a:spAutoFit/>
          </a:bodyPr>
          <a:lstStyle/>
          <a:p>
            <a:pPr marL="285750" indent="-285750" algn="just">
              <a:buFont typeface="Wingdings" panose="05000000000000000000" pitchFamily="2" charset="2"/>
              <a:buChar char="Ø"/>
            </a:pPr>
            <a:r>
              <a:rPr lang="es-CL" dirty="0"/>
              <a:t>PUEDE OPTAR POR LLEVAR EL EMBARAZO A TÉRMINO Y ENTREGAR A SU HIJO/A EN ADOPCIÓN, SE DEBERÁN ARTICULAR CON LA UNIDAD DE ADOPCIÓN DEL SENAME.</a:t>
            </a:r>
            <a:endParaRPr lang="es-CL" b="1" dirty="0"/>
          </a:p>
          <a:p>
            <a:pPr algn="ctr"/>
            <a:r>
              <a:rPr lang="es-CL" b="1" dirty="0"/>
              <a:t>CONTARÁ CON EL APOYO CONTINUO DE UNA TRABAJADORA SOCIAL.</a:t>
            </a:r>
          </a:p>
        </p:txBody>
      </p:sp>
    </p:spTree>
    <p:extLst>
      <p:ext uri="{BB962C8B-B14F-4D97-AF65-F5344CB8AC3E}">
        <p14:creationId xmlns:p14="http://schemas.microsoft.com/office/powerpoint/2010/main" val="295215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8310" y="812227"/>
            <a:ext cx="10235380" cy="4893647"/>
          </a:xfrm>
          <a:prstGeom prst="rect">
            <a:avLst/>
          </a:prstGeom>
          <a:solidFill>
            <a:schemeClr val="accent4">
              <a:lumMod val="20000"/>
              <a:lumOff val="80000"/>
            </a:schemeClr>
          </a:solidFill>
        </p:spPr>
        <p:txBody>
          <a:bodyPr wrap="square">
            <a:spAutoFit/>
          </a:bodyPr>
          <a:lstStyle/>
          <a:p>
            <a:pPr algn="ctr"/>
            <a:r>
              <a:rPr lang="es-CL" sz="2400" b="1" dirty="0">
                <a:solidFill>
                  <a:srgbClr val="FF0000"/>
                </a:solidFill>
                <a:latin typeface="Arial" panose="020B0604020202020204" pitchFamily="34" charset="0"/>
                <a:cs typeface="Arial" panose="020B0604020202020204" pitchFamily="34" charset="0"/>
              </a:rPr>
              <a:t>IVE: </a:t>
            </a:r>
            <a:r>
              <a:rPr lang="es-CL" sz="2400" b="1" dirty="0">
                <a:latin typeface="Arial" panose="020B0604020202020204" pitchFamily="34" charset="0"/>
                <a:cs typeface="Arial" panose="020B0604020202020204" pitchFamily="34" charset="0"/>
              </a:rPr>
              <a:t>“INTERRUPCION VOLUNTARIA DEL EMBARAZO”, ESTO HACE</a:t>
            </a:r>
          </a:p>
          <a:p>
            <a:pPr algn="ctr"/>
            <a:endParaRPr lang="es-CL" sz="2400" b="1" dirty="0">
              <a:latin typeface="Arial" panose="020B0604020202020204" pitchFamily="34" charset="0"/>
              <a:cs typeface="Arial" panose="020B0604020202020204" pitchFamily="34" charset="0"/>
            </a:endParaRPr>
          </a:p>
          <a:p>
            <a:pPr algn="ctr"/>
            <a:endParaRPr lang="es-CL" sz="2400" b="1" dirty="0">
              <a:latin typeface="Arial" panose="020B0604020202020204" pitchFamily="34" charset="0"/>
              <a:cs typeface="Arial" panose="020B0604020202020204" pitchFamily="34" charset="0"/>
            </a:endParaRPr>
          </a:p>
          <a:p>
            <a:pPr algn="ctr"/>
            <a:r>
              <a:rPr lang="es-CL" sz="2400" b="1" dirty="0">
                <a:latin typeface="Arial" panose="020B0604020202020204" pitchFamily="34" charset="0"/>
                <a:cs typeface="Arial" panose="020B0604020202020204" pitchFamily="34" charset="0"/>
              </a:rPr>
              <a:t> REFERENCIA A LA ACCION DE DAR TERMINO AL EMBARAZO,EN</a:t>
            </a:r>
          </a:p>
          <a:p>
            <a:pPr algn="ctr"/>
            <a:endParaRPr lang="es-CL" sz="2400" b="1" dirty="0">
              <a:latin typeface="Arial" panose="020B0604020202020204" pitchFamily="34" charset="0"/>
              <a:cs typeface="Arial" panose="020B0604020202020204" pitchFamily="34" charset="0"/>
            </a:endParaRPr>
          </a:p>
          <a:p>
            <a:pPr algn="ctr"/>
            <a:endParaRPr lang="es-CL" sz="2400" b="1" dirty="0">
              <a:latin typeface="Arial" panose="020B0604020202020204" pitchFamily="34" charset="0"/>
              <a:cs typeface="Arial" panose="020B0604020202020204" pitchFamily="34" charset="0"/>
            </a:endParaRPr>
          </a:p>
          <a:p>
            <a:pPr algn="ctr"/>
            <a:r>
              <a:rPr lang="es-CL" sz="2400" b="1" dirty="0">
                <a:latin typeface="Arial" panose="020B0604020202020204" pitchFamily="34" charset="0"/>
                <a:cs typeface="Arial" panose="020B0604020202020204" pitchFamily="34" charset="0"/>
              </a:rPr>
              <a:t> UN MARCO OPCIONAL DE TOMA DE DECISION, LIBRE E</a:t>
            </a:r>
          </a:p>
          <a:p>
            <a:pPr algn="ctr"/>
            <a:endParaRPr lang="es-CL" sz="2400" b="1" dirty="0">
              <a:latin typeface="Arial" panose="020B0604020202020204" pitchFamily="34" charset="0"/>
              <a:cs typeface="Arial" panose="020B0604020202020204" pitchFamily="34" charset="0"/>
            </a:endParaRPr>
          </a:p>
          <a:p>
            <a:pPr algn="ctr"/>
            <a:endParaRPr lang="es-CL" sz="2400" b="1" dirty="0">
              <a:latin typeface="Arial" panose="020B0604020202020204" pitchFamily="34" charset="0"/>
              <a:cs typeface="Arial" panose="020B0604020202020204" pitchFamily="34" charset="0"/>
            </a:endParaRPr>
          </a:p>
          <a:p>
            <a:pPr algn="ctr"/>
            <a:r>
              <a:rPr lang="es-CL" sz="2400" b="1" dirty="0">
                <a:latin typeface="Arial" panose="020B0604020202020204" pitchFamily="34" charset="0"/>
                <a:cs typeface="Arial" panose="020B0604020202020204" pitchFamily="34" charset="0"/>
              </a:rPr>
              <a:t> INFORMADA;PERO NO INDICA PESO FETAL NI EDAD</a:t>
            </a:r>
          </a:p>
          <a:p>
            <a:pPr algn="ctr"/>
            <a:endParaRPr lang="es-CL" sz="2400" b="1" dirty="0">
              <a:latin typeface="Arial" panose="020B0604020202020204" pitchFamily="34" charset="0"/>
              <a:cs typeface="Arial" panose="020B0604020202020204" pitchFamily="34" charset="0"/>
            </a:endParaRPr>
          </a:p>
          <a:p>
            <a:pPr algn="ctr"/>
            <a:endParaRPr lang="es-CL" sz="2400" b="1" dirty="0">
              <a:latin typeface="Arial" panose="020B0604020202020204" pitchFamily="34" charset="0"/>
              <a:cs typeface="Arial" panose="020B0604020202020204" pitchFamily="34" charset="0"/>
            </a:endParaRPr>
          </a:p>
          <a:p>
            <a:pPr algn="ctr"/>
            <a:r>
              <a:rPr lang="es-CL" sz="2400" b="1" dirty="0">
                <a:latin typeface="Arial" panose="020B0604020202020204" pitchFamily="34" charset="0"/>
                <a:cs typeface="Arial" panose="020B0604020202020204" pitchFamily="34" charset="0"/>
              </a:rPr>
              <a:t> GESTACIONAL Y MUCHO MENOS VIABILIDAD FETAL. </a:t>
            </a:r>
          </a:p>
        </p:txBody>
      </p:sp>
    </p:spTree>
    <p:extLst>
      <p:ext uri="{BB962C8B-B14F-4D97-AF65-F5344CB8AC3E}">
        <p14:creationId xmlns:p14="http://schemas.microsoft.com/office/powerpoint/2010/main" val="653079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D456236-6629-48CA-BF49-668EB4C2EEBD}"/>
              </a:ext>
            </a:extLst>
          </p:cNvPr>
          <p:cNvSpPr>
            <a:spLocks noGrp="1"/>
          </p:cNvSpPr>
          <p:nvPr>
            <p:ph type="title"/>
          </p:nvPr>
        </p:nvSpPr>
        <p:spPr>
          <a:xfrm>
            <a:off x="0" y="163326"/>
            <a:ext cx="2192927" cy="1173726"/>
          </a:xfrm>
          <a:solidFill>
            <a:schemeClr val="accent4">
              <a:lumMod val="40000"/>
              <a:lumOff val="60000"/>
            </a:schemeClr>
          </a:solidFill>
        </p:spPr>
        <p:txBody>
          <a:bodyPr>
            <a:normAutofit fontScale="90000"/>
          </a:bodyPr>
          <a:lstStyle/>
          <a:p>
            <a:r>
              <a:rPr lang="es-CL" dirty="0"/>
              <a:t>Causal 3 </a:t>
            </a:r>
            <a:br>
              <a:rPr lang="es-CL" dirty="0"/>
            </a:br>
            <a:r>
              <a:rPr lang="es-CL" sz="1800" dirty="0"/>
              <a:t>Procedimiento biopsicosocial</a:t>
            </a:r>
            <a:endParaRPr lang="es-CL" dirty="0"/>
          </a:p>
        </p:txBody>
      </p:sp>
      <p:sp>
        <p:nvSpPr>
          <p:cNvPr id="5" name="Rectángulo: esquinas redondeadas 4">
            <a:extLst>
              <a:ext uri="{FF2B5EF4-FFF2-40B4-BE49-F238E27FC236}">
                <a16:creationId xmlns:a16="http://schemas.microsoft.com/office/drawing/2014/main" id="{6EEF9CD4-4796-48E2-8A60-5918ADAC0D8F}"/>
              </a:ext>
            </a:extLst>
          </p:cNvPr>
          <p:cNvSpPr/>
          <p:nvPr/>
        </p:nvSpPr>
        <p:spPr>
          <a:xfrm>
            <a:off x="1663546" y="2170322"/>
            <a:ext cx="9166034" cy="17626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tx1">
                    <a:lumMod val="85000"/>
                    <a:lumOff val="15000"/>
                  </a:schemeClr>
                </a:solidFill>
              </a:rPr>
              <a:t>SI LA MUJER, NIÑA  O ADOLESCENTE SUPERA LA EDAD GESTACIONAL, </a:t>
            </a:r>
            <a:r>
              <a:rPr lang="es-CL" sz="2400" b="1" dirty="0">
                <a:solidFill>
                  <a:schemeClr val="tx1">
                    <a:lumMod val="85000"/>
                    <a:lumOff val="15000"/>
                  </a:schemeClr>
                </a:solidFill>
                <a:effectLst>
                  <a:outerShdw blurRad="38100" dist="38100" dir="2700000" algn="tl">
                    <a:srgbClr val="000000">
                      <a:alpha val="43137"/>
                    </a:srgbClr>
                  </a:outerShdw>
                </a:effectLst>
              </a:rPr>
              <a:t>NO SE PUEDE PROCEDER A LA IVE</a:t>
            </a:r>
            <a:endParaRPr lang="es-CL" sz="2400" dirty="0">
              <a:solidFill>
                <a:schemeClr val="tx1">
                  <a:lumMod val="85000"/>
                  <a:lumOff val="15000"/>
                </a:schemeClr>
              </a:solidFill>
            </a:endParaRPr>
          </a:p>
        </p:txBody>
      </p:sp>
      <p:sp>
        <p:nvSpPr>
          <p:cNvPr id="6" name="Flecha: hacia abajo 5">
            <a:extLst>
              <a:ext uri="{FF2B5EF4-FFF2-40B4-BE49-F238E27FC236}">
                <a16:creationId xmlns:a16="http://schemas.microsoft.com/office/drawing/2014/main" id="{C237B056-9EA6-4323-A8A2-BEB5471CE39E}"/>
              </a:ext>
            </a:extLst>
          </p:cNvPr>
          <p:cNvSpPr/>
          <p:nvPr/>
        </p:nvSpPr>
        <p:spPr>
          <a:xfrm>
            <a:off x="5442331" y="4054207"/>
            <a:ext cx="1608463" cy="815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A454B82E-196B-42D4-BBE1-6B908942C926}"/>
              </a:ext>
            </a:extLst>
          </p:cNvPr>
          <p:cNvSpPr/>
          <p:nvPr/>
        </p:nvSpPr>
        <p:spPr>
          <a:xfrm>
            <a:off x="3084721" y="5122843"/>
            <a:ext cx="6323682" cy="99151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rPr>
              <a:t>Se debe realizar coordinación y enlace con programa ChCC. Realizando seguimiento telefónico del caso clínico.</a:t>
            </a:r>
          </a:p>
        </p:txBody>
      </p:sp>
    </p:spTree>
    <p:extLst>
      <p:ext uri="{BB962C8B-B14F-4D97-AF65-F5344CB8AC3E}">
        <p14:creationId xmlns:p14="http://schemas.microsoft.com/office/powerpoint/2010/main" val="2575477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71D5749-BB17-4961-9313-B097D953E27E}"/>
              </a:ext>
            </a:extLst>
          </p:cNvPr>
          <p:cNvSpPr/>
          <p:nvPr/>
        </p:nvSpPr>
        <p:spPr>
          <a:xfrm>
            <a:off x="1783290" y="2821772"/>
            <a:ext cx="8560106" cy="96948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b="1" dirty="0">
                <a:effectLst>
                  <a:outerShdw blurRad="38100" dist="38100" dir="2700000" algn="tl">
                    <a:srgbClr val="000000">
                      <a:alpha val="43137"/>
                    </a:srgbClr>
                  </a:outerShdw>
                </a:effectLst>
              </a:rPr>
              <a:t>ESTADÍSTICAS IVE</a:t>
            </a:r>
            <a:endParaRPr lang="es-CL" sz="5400" dirty="0"/>
          </a:p>
        </p:txBody>
      </p:sp>
    </p:spTree>
    <p:extLst>
      <p:ext uri="{BB962C8B-B14F-4D97-AF65-F5344CB8AC3E}">
        <p14:creationId xmlns:p14="http://schemas.microsoft.com/office/powerpoint/2010/main" val="125861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leschile.cl/cms/wp-content/uploads/2019/01/enuestas-2016-1024x731.png">
            <a:extLst>
              <a:ext uri="{FF2B5EF4-FFF2-40B4-BE49-F238E27FC236}">
                <a16:creationId xmlns:a16="http://schemas.microsoft.com/office/drawing/2014/main" id="{B294547B-7535-4202-BD77-A668A05C8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41" y="127589"/>
            <a:ext cx="9607550" cy="645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ileschile.cl/cms/wp-content/uploads/2019/01/aborto-cifras-sept-a-dic-2018-1024x683.png">
            <a:extLst>
              <a:ext uri="{FF2B5EF4-FFF2-40B4-BE49-F238E27FC236}">
                <a16:creationId xmlns:a16="http://schemas.microsoft.com/office/drawing/2014/main" id="{EA88A8B9-07DB-45D1-8E0B-08D84DE6C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6213"/>
            <a:ext cx="9753600"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59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98BD79-B59A-4108-BAD1-36F27ACBCD91}"/>
              </a:ext>
            </a:extLst>
          </p:cNvPr>
          <p:cNvPicPr>
            <a:picLocks noChangeAspect="1"/>
          </p:cNvPicPr>
          <p:nvPr/>
        </p:nvPicPr>
        <p:blipFill>
          <a:blip r:embed="rId2"/>
          <a:stretch>
            <a:fillRect/>
          </a:stretch>
        </p:blipFill>
        <p:spPr>
          <a:xfrm>
            <a:off x="1301745" y="1690649"/>
            <a:ext cx="8908026" cy="3735297"/>
          </a:xfrm>
          <a:prstGeom prst="rect">
            <a:avLst/>
          </a:prstGeom>
        </p:spPr>
      </p:pic>
      <p:sp>
        <p:nvSpPr>
          <p:cNvPr id="6" name="CuadroTexto 5">
            <a:extLst>
              <a:ext uri="{FF2B5EF4-FFF2-40B4-BE49-F238E27FC236}">
                <a16:creationId xmlns:a16="http://schemas.microsoft.com/office/drawing/2014/main" id="{4EDD751D-AC66-4407-BF3E-9DEA8CD9F0C5}"/>
              </a:ext>
            </a:extLst>
          </p:cNvPr>
          <p:cNvSpPr txBox="1"/>
          <p:nvPr/>
        </p:nvSpPr>
        <p:spPr>
          <a:xfrm>
            <a:off x="2700698" y="4258595"/>
            <a:ext cx="616689" cy="276999"/>
          </a:xfrm>
          <a:prstGeom prst="rect">
            <a:avLst/>
          </a:prstGeom>
          <a:noFill/>
        </p:spPr>
        <p:txBody>
          <a:bodyPr wrap="square" rtlCol="0">
            <a:spAutoFit/>
          </a:bodyPr>
          <a:lstStyle/>
          <a:p>
            <a:r>
              <a:rPr lang="es-CL" sz="1200" b="1" dirty="0"/>
              <a:t>70%</a:t>
            </a:r>
          </a:p>
        </p:txBody>
      </p:sp>
      <p:sp>
        <p:nvSpPr>
          <p:cNvPr id="7" name="CuadroTexto 6">
            <a:extLst>
              <a:ext uri="{FF2B5EF4-FFF2-40B4-BE49-F238E27FC236}">
                <a16:creationId xmlns:a16="http://schemas.microsoft.com/office/drawing/2014/main" id="{A06800FF-C063-4630-95D3-DD76F0FD0202}"/>
              </a:ext>
            </a:extLst>
          </p:cNvPr>
          <p:cNvSpPr txBox="1"/>
          <p:nvPr/>
        </p:nvSpPr>
        <p:spPr>
          <a:xfrm>
            <a:off x="4697450" y="4591118"/>
            <a:ext cx="616689" cy="307777"/>
          </a:xfrm>
          <a:prstGeom prst="rect">
            <a:avLst/>
          </a:prstGeom>
          <a:noFill/>
        </p:spPr>
        <p:txBody>
          <a:bodyPr wrap="square" rtlCol="0">
            <a:spAutoFit/>
          </a:bodyPr>
          <a:lstStyle/>
          <a:p>
            <a:r>
              <a:rPr lang="es-CL" sz="1400" dirty="0"/>
              <a:t>25%</a:t>
            </a:r>
          </a:p>
        </p:txBody>
      </p:sp>
      <p:sp>
        <p:nvSpPr>
          <p:cNvPr id="8" name="CuadroTexto 7">
            <a:extLst>
              <a:ext uri="{FF2B5EF4-FFF2-40B4-BE49-F238E27FC236}">
                <a16:creationId xmlns:a16="http://schemas.microsoft.com/office/drawing/2014/main" id="{7AC94BD1-A5EA-435D-AC51-F2C36D241BCF}"/>
              </a:ext>
            </a:extLst>
          </p:cNvPr>
          <p:cNvSpPr txBox="1"/>
          <p:nvPr/>
        </p:nvSpPr>
        <p:spPr>
          <a:xfrm>
            <a:off x="6746976" y="4760395"/>
            <a:ext cx="616689" cy="276999"/>
          </a:xfrm>
          <a:prstGeom prst="rect">
            <a:avLst/>
          </a:prstGeom>
          <a:noFill/>
        </p:spPr>
        <p:txBody>
          <a:bodyPr wrap="square" rtlCol="0">
            <a:spAutoFit/>
          </a:bodyPr>
          <a:lstStyle/>
          <a:p>
            <a:r>
              <a:rPr lang="es-CL" sz="1200" b="1" dirty="0"/>
              <a:t>5%</a:t>
            </a:r>
          </a:p>
        </p:txBody>
      </p:sp>
      <p:sp>
        <p:nvSpPr>
          <p:cNvPr id="9" name="CuadroTexto 8">
            <a:extLst>
              <a:ext uri="{FF2B5EF4-FFF2-40B4-BE49-F238E27FC236}">
                <a16:creationId xmlns:a16="http://schemas.microsoft.com/office/drawing/2014/main" id="{2D8DE8F4-D623-4C50-96CC-9D72921B8FE7}"/>
              </a:ext>
            </a:extLst>
          </p:cNvPr>
          <p:cNvSpPr txBox="1"/>
          <p:nvPr/>
        </p:nvSpPr>
        <p:spPr>
          <a:xfrm>
            <a:off x="8630904" y="3558297"/>
            <a:ext cx="730101" cy="276999"/>
          </a:xfrm>
          <a:prstGeom prst="rect">
            <a:avLst/>
          </a:prstGeom>
          <a:noFill/>
        </p:spPr>
        <p:txBody>
          <a:bodyPr wrap="square" rtlCol="0">
            <a:spAutoFit/>
          </a:bodyPr>
          <a:lstStyle/>
          <a:p>
            <a:r>
              <a:rPr lang="es-CL" sz="1200" b="1" dirty="0"/>
              <a:t>100%</a:t>
            </a:r>
          </a:p>
        </p:txBody>
      </p:sp>
      <p:sp>
        <p:nvSpPr>
          <p:cNvPr id="10" name="Rectángulo 9">
            <a:extLst>
              <a:ext uri="{FF2B5EF4-FFF2-40B4-BE49-F238E27FC236}">
                <a16:creationId xmlns:a16="http://schemas.microsoft.com/office/drawing/2014/main" id="{3075C860-B311-44D0-8386-33382DD1BAC8}"/>
              </a:ext>
            </a:extLst>
          </p:cNvPr>
          <p:cNvSpPr/>
          <p:nvPr/>
        </p:nvSpPr>
        <p:spPr>
          <a:xfrm>
            <a:off x="232487" y="219433"/>
            <a:ext cx="11046542" cy="954107"/>
          </a:xfrm>
          <a:prstGeom prst="rect">
            <a:avLst/>
          </a:prstGeom>
          <a:noFill/>
        </p:spPr>
        <p:txBody>
          <a:bodyPr wrap="square" lIns="91440" tIns="45720" rIns="91440" bIns="45720">
            <a:spAutoFit/>
          </a:bodyPr>
          <a:lstStyle/>
          <a:p>
            <a:pPr algn="ctr"/>
            <a:r>
              <a:rPr lang="es-ES" sz="28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CASOS DE PAC</a:t>
            </a:r>
            <a:r>
              <a:rPr lang="es-ES"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IENTES ADHERIDAS A LA LEY N°21.030</a:t>
            </a:r>
          </a:p>
          <a:p>
            <a:pPr algn="ctr"/>
            <a:r>
              <a:rPr lang="es-ES" sz="28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HOSPITAL </a:t>
            </a:r>
            <a:r>
              <a:rPr lang="es-ES"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SAN MARTIN DE QUILLOTA</a:t>
            </a:r>
            <a:endParaRPr lang="es-ES" sz="28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546A8972-3D09-4093-B030-6D6D6EEC131F}"/>
              </a:ext>
            </a:extLst>
          </p:cNvPr>
          <p:cNvSpPr txBox="1"/>
          <p:nvPr/>
        </p:nvSpPr>
        <p:spPr>
          <a:xfrm>
            <a:off x="2359188" y="5619889"/>
            <a:ext cx="7982241" cy="369332"/>
          </a:xfrm>
          <a:prstGeom prst="rect">
            <a:avLst/>
          </a:prstGeom>
          <a:noFill/>
        </p:spPr>
        <p:txBody>
          <a:bodyPr wrap="square" rtlCol="0">
            <a:spAutoFit/>
          </a:bodyPr>
          <a:lstStyle/>
          <a:p>
            <a:r>
              <a:rPr lang="es-CL" dirty="0"/>
              <a:t>Total 20 casos presentados entre diciembre del 2017 a marzo del 2019</a:t>
            </a:r>
          </a:p>
        </p:txBody>
      </p:sp>
    </p:spTree>
    <p:extLst>
      <p:ext uri="{BB962C8B-B14F-4D97-AF65-F5344CB8AC3E}">
        <p14:creationId xmlns:p14="http://schemas.microsoft.com/office/powerpoint/2010/main" val="291512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974442106"/>
              </p:ext>
            </p:extLst>
          </p:nvPr>
        </p:nvGraphicFramePr>
        <p:xfrm>
          <a:off x="3429000" y="3668486"/>
          <a:ext cx="530134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ED16E52D-D215-40EE-BE39-5BD2BEFBE4C3}"/>
              </a:ext>
            </a:extLst>
          </p:cNvPr>
          <p:cNvGraphicFramePr>
            <a:graphicFrameLocks/>
          </p:cNvGraphicFramePr>
          <p:nvPr>
            <p:extLst>
              <p:ext uri="{D42A27DB-BD31-4B8C-83A1-F6EECF244321}">
                <p14:modId xmlns:p14="http://schemas.microsoft.com/office/powerpoint/2010/main" val="2219821474"/>
              </p:ext>
            </p:extLst>
          </p:nvPr>
        </p:nvGraphicFramePr>
        <p:xfrm>
          <a:off x="3325966" y="257461"/>
          <a:ext cx="597549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7ACB3390-8919-403C-8126-0ACF1DDD99D8}"/>
              </a:ext>
            </a:extLst>
          </p:cNvPr>
          <p:cNvSpPr txBox="1"/>
          <p:nvPr/>
        </p:nvSpPr>
        <p:spPr>
          <a:xfrm>
            <a:off x="4716299" y="2260432"/>
            <a:ext cx="648586" cy="369332"/>
          </a:xfrm>
          <a:prstGeom prst="rect">
            <a:avLst/>
          </a:prstGeom>
          <a:noFill/>
        </p:spPr>
        <p:txBody>
          <a:bodyPr wrap="square" rtlCol="0">
            <a:spAutoFit/>
          </a:bodyPr>
          <a:lstStyle/>
          <a:p>
            <a:r>
              <a:rPr lang="es-CL" dirty="0"/>
              <a:t>90%</a:t>
            </a:r>
          </a:p>
        </p:txBody>
      </p:sp>
      <p:sp>
        <p:nvSpPr>
          <p:cNvPr id="7" name="CuadroTexto 6">
            <a:extLst>
              <a:ext uri="{FF2B5EF4-FFF2-40B4-BE49-F238E27FC236}">
                <a16:creationId xmlns:a16="http://schemas.microsoft.com/office/drawing/2014/main" id="{B08A8839-562D-401D-BE3E-6954781B7F11}"/>
              </a:ext>
            </a:extLst>
          </p:cNvPr>
          <p:cNvSpPr txBox="1"/>
          <p:nvPr/>
        </p:nvSpPr>
        <p:spPr>
          <a:xfrm>
            <a:off x="7534432" y="2445098"/>
            <a:ext cx="712381" cy="369332"/>
          </a:xfrm>
          <a:prstGeom prst="rect">
            <a:avLst/>
          </a:prstGeom>
          <a:noFill/>
        </p:spPr>
        <p:txBody>
          <a:bodyPr wrap="square" rtlCol="0">
            <a:spAutoFit/>
          </a:bodyPr>
          <a:lstStyle/>
          <a:p>
            <a:r>
              <a:rPr lang="es-CL" dirty="0"/>
              <a:t>10%</a:t>
            </a:r>
          </a:p>
        </p:txBody>
      </p:sp>
      <p:sp>
        <p:nvSpPr>
          <p:cNvPr id="8" name="CuadroTexto 7"/>
          <p:cNvSpPr txBox="1"/>
          <p:nvPr/>
        </p:nvSpPr>
        <p:spPr>
          <a:xfrm>
            <a:off x="4716299" y="5056082"/>
            <a:ext cx="985652" cy="369332"/>
          </a:xfrm>
          <a:prstGeom prst="rect">
            <a:avLst/>
          </a:prstGeom>
          <a:noFill/>
        </p:spPr>
        <p:txBody>
          <a:bodyPr wrap="square" rtlCol="0">
            <a:spAutoFit/>
          </a:bodyPr>
          <a:lstStyle/>
          <a:p>
            <a:r>
              <a:rPr lang="es-CL" dirty="0"/>
              <a:t>67%</a:t>
            </a:r>
          </a:p>
        </p:txBody>
      </p:sp>
      <p:sp>
        <p:nvSpPr>
          <p:cNvPr id="9" name="CuadroTexto 8"/>
          <p:cNvSpPr txBox="1"/>
          <p:nvPr/>
        </p:nvSpPr>
        <p:spPr>
          <a:xfrm>
            <a:off x="7101444" y="5510151"/>
            <a:ext cx="688769" cy="369332"/>
          </a:xfrm>
          <a:prstGeom prst="rect">
            <a:avLst/>
          </a:prstGeom>
          <a:noFill/>
        </p:spPr>
        <p:txBody>
          <a:bodyPr wrap="square" rtlCol="0">
            <a:spAutoFit/>
          </a:bodyPr>
          <a:lstStyle/>
          <a:p>
            <a:r>
              <a:rPr lang="es-CL" dirty="0"/>
              <a:t>33%</a:t>
            </a:r>
          </a:p>
        </p:txBody>
      </p:sp>
      <p:sp>
        <p:nvSpPr>
          <p:cNvPr id="10" name="CuadroTexto 9"/>
          <p:cNvSpPr txBox="1"/>
          <p:nvPr/>
        </p:nvSpPr>
        <p:spPr>
          <a:xfrm>
            <a:off x="9464634" y="688769"/>
            <a:ext cx="2280062" cy="646331"/>
          </a:xfrm>
          <a:prstGeom prst="rect">
            <a:avLst/>
          </a:prstGeom>
          <a:noFill/>
        </p:spPr>
        <p:txBody>
          <a:bodyPr wrap="square" rtlCol="0">
            <a:spAutoFit/>
          </a:bodyPr>
          <a:lstStyle/>
          <a:p>
            <a:r>
              <a:rPr lang="es-CL" b="1" dirty="0"/>
              <a:t>Total pacientes IVE: 20</a:t>
            </a:r>
          </a:p>
        </p:txBody>
      </p:sp>
      <p:sp>
        <p:nvSpPr>
          <p:cNvPr id="11" name="CuadroTexto 10"/>
          <p:cNvSpPr txBox="1"/>
          <p:nvPr/>
        </p:nvSpPr>
        <p:spPr>
          <a:xfrm>
            <a:off x="9301462" y="4716920"/>
            <a:ext cx="2280062" cy="1477328"/>
          </a:xfrm>
          <a:prstGeom prst="rect">
            <a:avLst/>
          </a:prstGeom>
          <a:noFill/>
        </p:spPr>
        <p:txBody>
          <a:bodyPr wrap="square" rtlCol="0">
            <a:spAutoFit/>
          </a:bodyPr>
          <a:lstStyle/>
          <a:p>
            <a:r>
              <a:rPr lang="es-CL" b="1" dirty="0"/>
              <a:t>N° de pacientes  que aceptan Programa de acompañamiento  IVE: 18</a:t>
            </a:r>
          </a:p>
        </p:txBody>
      </p:sp>
    </p:spTree>
    <p:extLst>
      <p:ext uri="{BB962C8B-B14F-4D97-AF65-F5344CB8AC3E}">
        <p14:creationId xmlns:p14="http://schemas.microsoft.com/office/powerpoint/2010/main" val="349922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612" y="847055"/>
            <a:ext cx="3495369" cy="523220"/>
          </a:xfrm>
          <a:prstGeom prst="rect">
            <a:avLst/>
          </a:prstGeom>
          <a:solidFill>
            <a:schemeClr val="accent4">
              <a:lumMod val="40000"/>
              <a:lumOff val="60000"/>
            </a:schemeClr>
          </a:solidFill>
        </p:spPr>
        <p:txBody>
          <a:bodyPr wrap="square" rtlCol="0">
            <a:spAutoFit/>
          </a:bodyPr>
          <a:lstStyle/>
          <a:p>
            <a:pPr algn="ctr"/>
            <a:r>
              <a:rPr lang="es-CL" sz="2800" dirty="0">
                <a:latin typeface="Arial" panose="020B0604020202020204" pitchFamily="34" charset="0"/>
                <a:cs typeface="Arial" panose="020B0604020202020204" pitchFamily="34" charset="0"/>
              </a:rPr>
              <a:t>LEY IVE</a:t>
            </a:r>
          </a:p>
        </p:txBody>
      </p:sp>
      <p:sp>
        <p:nvSpPr>
          <p:cNvPr id="6" name="CuadroTexto 5"/>
          <p:cNvSpPr txBox="1"/>
          <p:nvPr/>
        </p:nvSpPr>
        <p:spPr>
          <a:xfrm>
            <a:off x="671612" y="2643427"/>
            <a:ext cx="3495369" cy="523219"/>
          </a:xfrm>
          <a:prstGeom prst="rect">
            <a:avLst/>
          </a:prstGeom>
          <a:solidFill>
            <a:srgbClr val="FFC000"/>
          </a:solidFill>
        </p:spPr>
        <p:txBody>
          <a:bodyPr wrap="square" rtlCol="0">
            <a:spAutoFit/>
          </a:bodyPr>
          <a:lstStyle/>
          <a:p>
            <a:pPr algn="ctr"/>
            <a:r>
              <a:rPr lang="es-CL" sz="2800" dirty="0">
                <a:latin typeface="Arial" panose="020B0604020202020204" pitchFamily="34" charset="0"/>
                <a:cs typeface="Arial" panose="020B0604020202020204" pitchFamily="34" charset="0"/>
              </a:rPr>
              <a:t>NO ES IGUAL </a:t>
            </a:r>
          </a:p>
        </p:txBody>
      </p:sp>
      <p:sp>
        <p:nvSpPr>
          <p:cNvPr id="7" name="CuadroTexto 6"/>
          <p:cNvSpPr txBox="1"/>
          <p:nvPr/>
        </p:nvSpPr>
        <p:spPr>
          <a:xfrm>
            <a:off x="671612" y="4439798"/>
            <a:ext cx="3495369" cy="523220"/>
          </a:xfrm>
          <a:prstGeom prst="rect">
            <a:avLst/>
          </a:prstGeom>
          <a:solidFill>
            <a:schemeClr val="accent4">
              <a:lumMod val="40000"/>
              <a:lumOff val="60000"/>
            </a:schemeClr>
          </a:solidFill>
        </p:spPr>
        <p:txBody>
          <a:bodyPr wrap="square" rtlCol="0">
            <a:spAutoFit/>
          </a:bodyPr>
          <a:lstStyle/>
          <a:p>
            <a:pPr algn="ctr"/>
            <a:r>
              <a:rPr lang="es-CL" sz="2800" dirty="0">
                <a:latin typeface="Arial" panose="020B0604020202020204" pitchFamily="34" charset="0"/>
                <a:cs typeface="Arial" panose="020B0604020202020204" pitchFamily="34" charset="0"/>
              </a:rPr>
              <a:t>LEY DE ABORTO.</a:t>
            </a:r>
          </a:p>
        </p:txBody>
      </p:sp>
      <p:pic>
        <p:nvPicPr>
          <p:cNvPr id="8" name="Picture 2" descr="Resultado de imagen para violacion acompaÃ±amiento">
            <a:extLst>
              <a:ext uri="{FF2B5EF4-FFF2-40B4-BE49-F238E27FC236}">
                <a16:creationId xmlns:a16="http://schemas.microsoft.com/office/drawing/2014/main" id="{78660A21-7310-40CF-9F14-CBFFBAC25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864" y="1227678"/>
            <a:ext cx="5547468" cy="321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8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F80AB-C653-4E32-BC40-15741A45FAB0}"/>
              </a:ext>
            </a:extLst>
          </p:cNvPr>
          <p:cNvSpPr>
            <a:spLocks noGrp="1"/>
          </p:cNvSpPr>
          <p:nvPr>
            <p:ph type="title"/>
          </p:nvPr>
        </p:nvSpPr>
        <p:spPr>
          <a:solidFill>
            <a:schemeClr val="accent4">
              <a:lumMod val="40000"/>
              <a:lumOff val="60000"/>
            </a:schemeClr>
          </a:solidFill>
        </p:spPr>
        <p:txBody>
          <a:bodyPr/>
          <a:lstStyle/>
          <a:p>
            <a:pPr algn="ctr"/>
            <a:r>
              <a:rPr lang="es-CL" dirty="0"/>
              <a:t>EVOLUCIÓN HISTORICA DEL ABORTO EN CHILE</a:t>
            </a:r>
          </a:p>
        </p:txBody>
      </p:sp>
      <p:pic>
        <p:nvPicPr>
          <p:cNvPr id="4" name="Imagen 3">
            <a:extLst>
              <a:ext uri="{FF2B5EF4-FFF2-40B4-BE49-F238E27FC236}">
                <a16:creationId xmlns:a16="http://schemas.microsoft.com/office/drawing/2014/main" id="{850D740D-076E-45CD-BEA1-9378A8C4820D}"/>
              </a:ext>
            </a:extLst>
          </p:cNvPr>
          <p:cNvPicPr>
            <a:picLocks noChangeAspect="1"/>
          </p:cNvPicPr>
          <p:nvPr/>
        </p:nvPicPr>
        <p:blipFill>
          <a:blip r:embed="rId2"/>
          <a:stretch>
            <a:fillRect/>
          </a:stretch>
        </p:blipFill>
        <p:spPr>
          <a:xfrm>
            <a:off x="3560355" y="2374051"/>
            <a:ext cx="5860091" cy="3473857"/>
          </a:xfrm>
          <a:prstGeom prst="rect">
            <a:avLst/>
          </a:prstGeom>
        </p:spPr>
      </p:pic>
      <p:sp>
        <p:nvSpPr>
          <p:cNvPr id="3" name="Rectángulo 2">
            <a:extLst>
              <a:ext uri="{FF2B5EF4-FFF2-40B4-BE49-F238E27FC236}">
                <a16:creationId xmlns:a16="http://schemas.microsoft.com/office/drawing/2014/main" id="{F4BD6292-B2C9-4471-BC58-EA7A25BC4E9E}"/>
              </a:ext>
            </a:extLst>
          </p:cNvPr>
          <p:cNvSpPr/>
          <p:nvPr/>
        </p:nvSpPr>
        <p:spPr>
          <a:xfrm>
            <a:off x="5574535" y="4439798"/>
            <a:ext cx="440675" cy="17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92DC7C26-1D2C-4A75-81BA-CDCC8180C41F}"/>
              </a:ext>
            </a:extLst>
          </p:cNvPr>
          <p:cNvSpPr/>
          <p:nvPr/>
        </p:nvSpPr>
        <p:spPr>
          <a:xfrm>
            <a:off x="6521986" y="4823552"/>
            <a:ext cx="432589" cy="14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4569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rir llave 1"/>
          <p:cNvSpPr/>
          <p:nvPr/>
        </p:nvSpPr>
        <p:spPr>
          <a:xfrm>
            <a:off x="3381553" y="774289"/>
            <a:ext cx="1342103" cy="530942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3" name="CuadroTexto 2"/>
          <p:cNvSpPr txBox="1"/>
          <p:nvPr/>
        </p:nvSpPr>
        <p:spPr>
          <a:xfrm>
            <a:off x="1212450" y="3105833"/>
            <a:ext cx="1769806" cy="646331"/>
          </a:xfrm>
          <a:prstGeom prst="rect">
            <a:avLst/>
          </a:prstGeom>
          <a:solidFill>
            <a:schemeClr val="accent4">
              <a:lumMod val="40000"/>
              <a:lumOff val="60000"/>
            </a:schemeClr>
          </a:solidFill>
        </p:spPr>
        <p:txBody>
          <a:bodyPr wrap="square" rtlCol="0">
            <a:spAutoFit/>
          </a:bodyPr>
          <a:lstStyle/>
          <a:p>
            <a:r>
              <a:rPr lang="es-CL" dirty="0"/>
              <a:t>FINALIDAD DE LA LEY 21.030</a:t>
            </a:r>
          </a:p>
        </p:txBody>
      </p:sp>
      <p:sp>
        <p:nvSpPr>
          <p:cNvPr id="5" name="CuadroTexto 4"/>
          <p:cNvSpPr txBox="1"/>
          <p:nvPr/>
        </p:nvSpPr>
        <p:spPr>
          <a:xfrm>
            <a:off x="4740983" y="889843"/>
            <a:ext cx="5353664" cy="5078313"/>
          </a:xfrm>
          <a:prstGeom prst="rect">
            <a:avLst/>
          </a:prstGeom>
          <a:solidFill>
            <a:schemeClr val="accent4">
              <a:lumMod val="20000"/>
              <a:lumOff val="80000"/>
            </a:schemeClr>
          </a:solidFill>
        </p:spPr>
        <p:txBody>
          <a:bodyPr wrap="square" rtlCol="0">
            <a:spAutoFit/>
          </a:bodyPr>
          <a:lstStyle/>
          <a:p>
            <a:pPr marL="285750" indent="-285750" algn="just">
              <a:buFont typeface="Wingdings" panose="05000000000000000000" pitchFamily="2" charset="2"/>
              <a:buChar char="Ø"/>
            </a:pPr>
            <a:r>
              <a:rPr lang="es-CL" dirty="0"/>
              <a:t> </a:t>
            </a:r>
            <a:r>
              <a:rPr lang="es-CL" dirty="0">
                <a:latin typeface="Arial" panose="020B0604020202020204" pitchFamily="34" charset="0"/>
                <a:cs typeface="Arial" panose="020B0604020202020204" pitchFamily="34" charset="0"/>
              </a:rPr>
              <a:t>RESGUARDAR LOS DERECHOS DE LAS MUJERES –DESDE LA NIÑEZ Y ADOLESCENCIA.</a:t>
            </a:r>
          </a:p>
          <a:p>
            <a:pPr marL="285750" indent="-285750">
              <a:buFont typeface="Wingdings" panose="05000000000000000000" pitchFamily="2" charset="2"/>
              <a:buChar char="Ø"/>
            </a:pPr>
            <a:endParaRPr lang="es-C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CL"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dirty="0">
                <a:latin typeface="Arial" panose="020B0604020202020204" pitchFamily="34" charset="0"/>
                <a:cs typeface="Arial" panose="020B0604020202020204" pitchFamily="34" charset="0"/>
              </a:rPr>
              <a:t> OFRECERLES UNA ADECUADA PROTECCIÓN PARA DECIDIR SOBRE SU VIDA,  SALUD SEXUAL Y REPRODUCTIVA, ATENDIENDO A LAS NECESIDADES, EXPECTATIVAS Y DERECHOS DE LAS MUJERES DE HOY. </a:t>
            </a:r>
          </a:p>
          <a:p>
            <a:pPr marL="285750" indent="-285750">
              <a:buFont typeface="Wingdings" panose="05000000000000000000" pitchFamily="2" charset="2"/>
              <a:buChar char="Ø"/>
            </a:pPr>
            <a:endParaRPr lang="es-C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CL"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dirty="0">
                <a:latin typeface="Arial" panose="020B0604020202020204" pitchFamily="34" charset="0"/>
                <a:cs typeface="Arial" panose="020B0604020202020204" pitchFamily="34" charset="0"/>
              </a:rPr>
              <a:t>CON ELLA EL ESTADO DE CHILE CUMPLE TANTO CON DERECHOS CONSTITUCIONALES, COMO CON LA NORMATIVA Y COMPROMISOS INTERNACIONALES.</a:t>
            </a:r>
          </a:p>
        </p:txBody>
      </p:sp>
    </p:spTree>
    <p:extLst>
      <p:ext uri="{BB962C8B-B14F-4D97-AF65-F5344CB8AC3E}">
        <p14:creationId xmlns:p14="http://schemas.microsoft.com/office/powerpoint/2010/main" val="389610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44794" y="2923090"/>
            <a:ext cx="9792929" cy="2677656"/>
          </a:xfrm>
          <a:prstGeom prst="rect">
            <a:avLst/>
          </a:prstGeom>
          <a:solidFill>
            <a:schemeClr val="accent4">
              <a:lumMod val="40000"/>
              <a:lumOff val="60000"/>
            </a:schemeClr>
          </a:solidFill>
        </p:spPr>
        <p:txBody>
          <a:bodyPr wrap="square">
            <a:spAutoFit/>
          </a:bodyPr>
          <a:lstStyle/>
          <a:p>
            <a:pPr algn="ctr"/>
            <a:r>
              <a:rPr lang="es-CL" sz="2800" dirty="0">
                <a:latin typeface="Arial" panose="020B0604020202020204" pitchFamily="34" charset="0"/>
                <a:cs typeface="Arial" panose="020B0604020202020204" pitchFamily="34" charset="0"/>
              </a:rPr>
              <a:t>   LA LEY 21.030 REGULA LA:</a:t>
            </a:r>
          </a:p>
          <a:p>
            <a:pPr algn="ctr"/>
            <a:endParaRPr lang="es-CL" sz="2800" dirty="0">
              <a:latin typeface="Arial" panose="020B0604020202020204" pitchFamily="34" charset="0"/>
              <a:cs typeface="Arial" panose="020B0604020202020204" pitchFamily="34" charset="0"/>
            </a:endParaRPr>
          </a:p>
          <a:p>
            <a:pPr algn="ctr"/>
            <a:r>
              <a:rPr lang="es-CL" sz="2800" dirty="0">
                <a:latin typeface="Arial" panose="020B0604020202020204" pitchFamily="34" charset="0"/>
                <a:cs typeface="Arial" panose="020B0604020202020204" pitchFamily="34" charset="0"/>
              </a:rPr>
              <a:t> </a:t>
            </a:r>
            <a:r>
              <a:rPr lang="es-CL" sz="2800" b="1" dirty="0">
                <a:latin typeface="Arial" panose="020B0604020202020204" pitchFamily="34" charset="0"/>
                <a:cs typeface="Arial" panose="020B0604020202020204" pitchFamily="34" charset="0"/>
              </a:rPr>
              <a:t>“DESPENALIZACIÓN DE LA INTERRUPCIÓN</a:t>
            </a:r>
          </a:p>
          <a:p>
            <a:pPr algn="ctr"/>
            <a:endParaRPr lang="es-CL" sz="2800" b="1" dirty="0">
              <a:latin typeface="Arial" panose="020B0604020202020204" pitchFamily="34" charset="0"/>
              <a:cs typeface="Arial" panose="020B0604020202020204" pitchFamily="34" charset="0"/>
            </a:endParaRPr>
          </a:p>
          <a:p>
            <a:pPr algn="ctr"/>
            <a:endParaRPr lang="es-CL" sz="2800" b="1" dirty="0">
              <a:latin typeface="Arial" panose="020B0604020202020204" pitchFamily="34" charset="0"/>
              <a:cs typeface="Arial" panose="020B0604020202020204" pitchFamily="34" charset="0"/>
            </a:endParaRPr>
          </a:p>
          <a:p>
            <a:pPr algn="ctr"/>
            <a:r>
              <a:rPr lang="es-CL" sz="2800" b="1" dirty="0">
                <a:latin typeface="Arial" panose="020B0604020202020204" pitchFamily="34" charset="0"/>
                <a:cs typeface="Arial" panose="020B0604020202020204" pitchFamily="34" charset="0"/>
              </a:rPr>
              <a:t> VOLUNTARIA DEL EMBARAZO EN TRES CAUSALES” </a:t>
            </a:r>
            <a:endParaRPr lang="es-CL" sz="2800" dirty="0">
              <a:latin typeface="Arial" panose="020B0604020202020204" pitchFamily="34" charset="0"/>
              <a:cs typeface="Arial" panose="020B0604020202020204" pitchFamily="34" charset="0"/>
            </a:endParaRPr>
          </a:p>
        </p:txBody>
      </p:sp>
      <p:sp>
        <p:nvSpPr>
          <p:cNvPr id="4" name="Rectángulo 3"/>
          <p:cNvSpPr/>
          <p:nvPr/>
        </p:nvSpPr>
        <p:spPr>
          <a:xfrm>
            <a:off x="2477730" y="1135626"/>
            <a:ext cx="6327058" cy="523220"/>
          </a:xfrm>
          <a:prstGeom prst="rect">
            <a:avLst/>
          </a:prstGeom>
          <a:solidFill>
            <a:schemeClr val="accent4">
              <a:lumMod val="40000"/>
              <a:lumOff val="60000"/>
            </a:schemeClr>
          </a:solidFill>
        </p:spPr>
        <p:txBody>
          <a:bodyPr wrap="square">
            <a:spAutoFit/>
          </a:bodyPr>
          <a:lstStyle/>
          <a:p>
            <a:r>
              <a:rPr lang="es-CL" sz="2800" dirty="0">
                <a:latin typeface="Arial" panose="020B0604020202020204" pitchFamily="34" charset="0"/>
                <a:cs typeface="Arial" panose="020B0604020202020204" pitchFamily="34" charset="0"/>
              </a:rPr>
              <a:t>¿DE QUÉ TRATA LA LEY N° 21.030?</a:t>
            </a:r>
          </a:p>
        </p:txBody>
      </p:sp>
      <p:pic>
        <p:nvPicPr>
          <p:cNvPr id="5" name="Picture 2" descr="Resultado de imagen para CAUSAL 1 IVE">
            <a:extLst>
              <a:ext uri="{FF2B5EF4-FFF2-40B4-BE49-F238E27FC236}">
                <a16:creationId xmlns:a16="http://schemas.microsoft.com/office/drawing/2014/main" id="{771B9489-A72D-40BA-B341-BFB06D61D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510" y="1257254"/>
            <a:ext cx="2390234" cy="13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5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A35CE-E04E-4DDA-9B0B-421320D4F677}"/>
              </a:ext>
            </a:extLst>
          </p:cNvPr>
          <p:cNvSpPr txBox="1">
            <a:spLocks/>
          </p:cNvSpPr>
          <p:nvPr/>
        </p:nvSpPr>
        <p:spPr>
          <a:xfrm>
            <a:off x="9940414" y="0"/>
            <a:ext cx="2251586" cy="549551"/>
          </a:xfrm>
          <a:prstGeom prst="rect">
            <a:avLst/>
          </a:prstGeom>
          <a:solidFill>
            <a:schemeClr val="accent4"/>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a:t> </a:t>
            </a:r>
            <a:r>
              <a:rPr lang="es-CL" sz="2000" dirty="0">
                <a:latin typeface="Arial" panose="020B0604020202020204" pitchFamily="34" charset="0"/>
                <a:cs typeface="Arial" panose="020B0604020202020204" pitchFamily="34" charset="0"/>
              </a:rPr>
              <a:t>LEY N° 21.030</a:t>
            </a:r>
          </a:p>
        </p:txBody>
      </p:sp>
      <p:sp>
        <p:nvSpPr>
          <p:cNvPr id="3" name="CuadroTexto 2"/>
          <p:cNvSpPr txBox="1"/>
          <p:nvPr/>
        </p:nvSpPr>
        <p:spPr>
          <a:xfrm>
            <a:off x="4395019" y="26331"/>
            <a:ext cx="2507227" cy="523220"/>
          </a:xfrm>
          <a:prstGeom prst="rect">
            <a:avLst/>
          </a:prstGeom>
          <a:solidFill>
            <a:schemeClr val="accent4"/>
          </a:solidFill>
        </p:spPr>
        <p:txBody>
          <a:bodyPr wrap="square" rtlCol="0">
            <a:spAutoFit/>
          </a:bodyPr>
          <a:lstStyle/>
          <a:p>
            <a:pPr algn="ctr"/>
            <a:r>
              <a:rPr lang="es-CL" sz="2800" dirty="0">
                <a:latin typeface="Arial" panose="020B0604020202020204" pitchFamily="34" charset="0"/>
                <a:cs typeface="Arial" panose="020B0604020202020204" pitchFamily="34" charset="0"/>
              </a:rPr>
              <a:t>CAUSALES</a:t>
            </a:r>
          </a:p>
        </p:txBody>
      </p:sp>
      <p:sp>
        <p:nvSpPr>
          <p:cNvPr id="4" name="Rectángulo 3"/>
          <p:cNvSpPr/>
          <p:nvPr/>
        </p:nvSpPr>
        <p:spPr>
          <a:xfrm>
            <a:off x="322006" y="915491"/>
            <a:ext cx="11547987" cy="5027017"/>
          </a:xfrm>
          <a:prstGeom prst="rect">
            <a:avLst/>
          </a:prstGeom>
          <a:solidFill>
            <a:schemeClr val="accent4">
              <a:lumMod val="20000"/>
              <a:lumOff val="80000"/>
            </a:schemeClr>
          </a:solidFill>
        </p:spPr>
        <p:txBody>
          <a:bodyPr wrap="square">
            <a:spAutoFit/>
          </a:bodyPr>
          <a:lstStyle/>
          <a:p>
            <a:pPr marL="342900" indent="-342900" algn="just">
              <a:lnSpc>
                <a:spcPct val="150000"/>
              </a:lnSpc>
              <a:buAutoNum type="arabicParenR"/>
            </a:pPr>
            <a:r>
              <a:rPr lang="es-CL" dirty="0">
                <a:solidFill>
                  <a:schemeClr val="tx1">
                    <a:lumMod val="85000"/>
                    <a:lumOff val="15000"/>
                  </a:schemeClr>
                </a:solidFill>
                <a:latin typeface="Arial" panose="020B0604020202020204" pitchFamily="34" charset="0"/>
                <a:cs typeface="Arial" panose="020B0604020202020204" pitchFamily="34" charset="0"/>
              </a:rPr>
              <a:t>LA MUJER SE ENCUENTRE EN RIESGO VITAL, DE MODO QUE LA INTERRUPCIÓN EVITE UN PELIGRO PARA SU VIDA</a:t>
            </a:r>
          </a:p>
          <a:p>
            <a:pPr algn="ctr">
              <a:lnSpc>
                <a:spcPct val="150000"/>
              </a:lnSpc>
            </a:pPr>
            <a:endParaRPr lang="es-CL" dirty="0">
              <a:latin typeface="Arial" panose="020B0604020202020204" pitchFamily="34" charset="0"/>
              <a:cs typeface="Arial" panose="020B0604020202020204" pitchFamily="34" charset="0"/>
            </a:endParaRPr>
          </a:p>
          <a:p>
            <a:pPr algn="ctr">
              <a:lnSpc>
                <a:spcPct val="150000"/>
              </a:lnSpc>
            </a:pPr>
            <a:endParaRPr lang="es-CL" dirty="0">
              <a:latin typeface="Arial" panose="020B0604020202020204" pitchFamily="34" charset="0"/>
              <a:cs typeface="Arial" panose="020B0604020202020204" pitchFamily="34" charset="0"/>
            </a:endParaRPr>
          </a:p>
          <a:p>
            <a:pPr algn="ctr">
              <a:lnSpc>
                <a:spcPct val="150000"/>
              </a:lnSpc>
            </a:pPr>
            <a:r>
              <a:rPr lang="es-CL" dirty="0">
                <a:latin typeface="Arial" panose="020B0604020202020204" pitchFamily="34" charset="0"/>
                <a:cs typeface="Arial" panose="020B0604020202020204" pitchFamily="34" charset="0"/>
              </a:rPr>
              <a:t>2) EL EMBRIÓN O FETO PADEZCA UNA PATOLOGÍA CONGÉNITA ADQUIRIDA O GENÉTICA, INCOMPATIBLE CON LA VIDA EXTRAUTERINA INDEPENDIENTE, EN TODO CASO DE CARÁCTER LETAL</a:t>
            </a:r>
          </a:p>
          <a:p>
            <a:pPr algn="just">
              <a:lnSpc>
                <a:spcPct val="150000"/>
              </a:lnSpc>
            </a:pPr>
            <a:endParaRPr lang="es-CL" dirty="0">
              <a:latin typeface="Arial" panose="020B0604020202020204" pitchFamily="34" charset="0"/>
              <a:cs typeface="Arial" panose="020B0604020202020204" pitchFamily="34" charset="0"/>
            </a:endParaRPr>
          </a:p>
          <a:p>
            <a:pPr algn="just">
              <a:lnSpc>
                <a:spcPct val="150000"/>
              </a:lnSpc>
            </a:pPr>
            <a:endParaRPr lang="es-CL" dirty="0">
              <a:latin typeface="Arial" panose="020B0604020202020204" pitchFamily="34" charset="0"/>
              <a:cs typeface="Arial" panose="020B0604020202020204" pitchFamily="34" charset="0"/>
            </a:endParaRPr>
          </a:p>
          <a:p>
            <a:pPr algn="just">
              <a:lnSpc>
                <a:spcPct val="150000"/>
              </a:lnSpc>
            </a:pPr>
            <a:r>
              <a:rPr lang="es-CL" dirty="0">
                <a:latin typeface="Arial" panose="020B0604020202020204" pitchFamily="34" charset="0"/>
                <a:cs typeface="Arial" panose="020B0604020202020204" pitchFamily="34" charset="0"/>
              </a:rPr>
              <a:t>3) </a:t>
            </a:r>
            <a:r>
              <a:rPr lang="es-CL" dirty="0">
                <a:solidFill>
                  <a:schemeClr val="tx1">
                    <a:lumMod val="85000"/>
                    <a:lumOff val="15000"/>
                  </a:schemeClr>
                </a:solidFill>
                <a:latin typeface="Arial" panose="020B0604020202020204" pitchFamily="34" charset="0"/>
                <a:cs typeface="Arial" panose="020B0604020202020204" pitchFamily="34" charset="0"/>
              </a:rPr>
              <a:t>SEA RESULTADO DE UNA VIOLACIÓN, SIEMPRE QUE NO HAYAN TRANSCURRIDO MÁS DE DOCE SEMANAS DE GESTACIÓN. TRATÁNDOSE DE UNA NIÑA MENOR DE 14 AÑOS, LA INTERRUPCIÓN DEL EMBARAZO PODRÁ REALIZARSE SIEMPRE QUE NO HAYAN TRANSCURRIDO MÁS DE CATORCE SEMANAS DE GESTACIÓN</a:t>
            </a:r>
          </a:p>
        </p:txBody>
      </p:sp>
    </p:spTree>
    <p:extLst>
      <p:ext uri="{BB962C8B-B14F-4D97-AF65-F5344CB8AC3E}">
        <p14:creationId xmlns:p14="http://schemas.microsoft.com/office/powerpoint/2010/main" val="327046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77381" y="1014429"/>
            <a:ext cx="7497097" cy="4524315"/>
          </a:xfrm>
          <a:prstGeom prst="rect">
            <a:avLst/>
          </a:prstGeom>
          <a:solidFill>
            <a:schemeClr val="accent4">
              <a:lumMod val="20000"/>
              <a:lumOff val="80000"/>
            </a:schemeClr>
          </a:solidFill>
        </p:spPr>
        <p:txBody>
          <a:bodyPr wrap="square">
            <a:spAutoFit/>
          </a:bodyPr>
          <a:lstStyle/>
          <a:p>
            <a:pPr marL="285750" indent="-285750" algn="just">
              <a:buFont typeface="Wingdings" panose="05000000000000000000" pitchFamily="2" charset="2"/>
              <a:buChar char="v"/>
            </a:pPr>
            <a:r>
              <a:rPr lang="es-CL" dirty="0"/>
              <a:t>SE DEBE ENTREGAR INFORMACIÓN RESPECTO DE SU ESTADO DE SALUD, PROCEDIMIENTOS, RIESGOS DEL MISMO. </a:t>
            </a:r>
          </a:p>
          <a:p>
            <a:pPr algn="just"/>
            <a:endParaRPr lang="es-CL" dirty="0"/>
          </a:p>
          <a:p>
            <a:pPr marL="285750" indent="-285750" algn="just">
              <a:buFont typeface="Wingdings" panose="05000000000000000000" pitchFamily="2" charset="2"/>
              <a:buChar char="v"/>
            </a:pPr>
            <a:r>
              <a:rPr lang="es-CL" dirty="0"/>
              <a:t>QUE  TIENE DERECHO A UN PROGRAMA DE ACOMPAÑAMIENTO.</a:t>
            </a:r>
          </a:p>
          <a:p>
            <a:pPr algn="just"/>
            <a:endParaRPr lang="es-CL" dirty="0"/>
          </a:p>
          <a:p>
            <a:pPr marL="285750" indent="-285750" algn="just">
              <a:buFont typeface="Wingdings" panose="05000000000000000000" pitchFamily="2" charset="2"/>
              <a:buChar char="v"/>
            </a:pPr>
            <a:r>
              <a:rPr lang="es-CL" dirty="0"/>
              <a:t> TIENE </a:t>
            </a:r>
            <a:r>
              <a:rPr lang="es-CL" dirty="0">
                <a:cs typeface="Arial" panose="020B0604020202020204" pitchFamily="34" charset="0"/>
              </a:rPr>
              <a:t>DERECHO</a:t>
            </a:r>
            <a:r>
              <a:rPr lang="es-CL" dirty="0"/>
              <a:t> A REALIZAR CONSULTAS NECESARIAS PARA TOMAR LA MEJOR DECISIÓN.</a:t>
            </a:r>
          </a:p>
          <a:p>
            <a:pPr algn="just"/>
            <a:endParaRPr lang="es-CL" dirty="0"/>
          </a:p>
          <a:p>
            <a:pPr marL="285750" indent="-285750" algn="just">
              <a:buFont typeface="Wingdings" panose="05000000000000000000" pitchFamily="2" charset="2"/>
              <a:buChar char="v"/>
            </a:pPr>
            <a:r>
              <a:rPr lang="es-CL" dirty="0"/>
              <a:t>TIENE DERECHO A UN AMBIENTE SEGURO, TRANQUILO, CONFIDENCIAL LIBRE DE COERCIONES Y PRESIONES.</a:t>
            </a:r>
          </a:p>
          <a:p>
            <a:pPr algn="just"/>
            <a:endParaRPr lang="es-CL" dirty="0"/>
          </a:p>
          <a:p>
            <a:pPr marL="285750" indent="-285750" algn="just">
              <a:buFont typeface="Wingdings" panose="05000000000000000000" pitchFamily="2" charset="2"/>
              <a:buChar char="v"/>
            </a:pPr>
            <a:r>
              <a:rPr lang="es-CL" dirty="0"/>
              <a:t>TIENE DERECHO HASTA 10 SESIONES CON PROFESIONAL PSICÓLOGO.</a:t>
            </a:r>
          </a:p>
          <a:p>
            <a:pPr algn="just"/>
            <a:endParaRPr lang="es-CL" dirty="0"/>
          </a:p>
          <a:p>
            <a:pPr marL="285750" indent="-285750" algn="just">
              <a:buFont typeface="Wingdings" panose="05000000000000000000" pitchFamily="2" charset="2"/>
              <a:buChar char="v"/>
            </a:pPr>
            <a:r>
              <a:rPr lang="es-CL" dirty="0"/>
              <a:t>TIENE DERECHO HASTA 3 SESIONES CON TRABAJADOR SOCIAL. </a:t>
            </a:r>
          </a:p>
          <a:p>
            <a:pPr algn="just"/>
            <a:endParaRPr lang="es-CL" dirty="0"/>
          </a:p>
          <a:p>
            <a:pPr marL="285750" indent="-285750" algn="just">
              <a:buFont typeface="Wingdings" panose="05000000000000000000" pitchFamily="2" charset="2"/>
              <a:buChar char="v"/>
            </a:pPr>
            <a:r>
              <a:rPr lang="es-CL" dirty="0"/>
              <a:t>TIENE DERECHO A CONSULTA PSIQUIÁTRICA SI SE REQUIERE.</a:t>
            </a:r>
          </a:p>
        </p:txBody>
      </p:sp>
      <p:sp>
        <p:nvSpPr>
          <p:cNvPr id="4" name="CuadroTexto 3"/>
          <p:cNvSpPr txBox="1"/>
          <p:nvPr/>
        </p:nvSpPr>
        <p:spPr>
          <a:xfrm>
            <a:off x="191374" y="2828835"/>
            <a:ext cx="2078102" cy="1200329"/>
          </a:xfrm>
          <a:prstGeom prst="rect">
            <a:avLst/>
          </a:prstGeom>
          <a:solidFill>
            <a:schemeClr val="accent4">
              <a:lumMod val="75000"/>
            </a:schemeClr>
          </a:solidFill>
        </p:spPr>
        <p:txBody>
          <a:bodyPr wrap="square" rtlCol="0">
            <a:spAutoFit/>
          </a:bodyPr>
          <a:lstStyle/>
          <a:p>
            <a:pPr algn="ctr"/>
            <a:r>
              <a:rPr lang="es-CL"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DERECHOS DE LA PACIENTE</a:t>
            </a:r>
          </a:p>
        </p:txBody>
      </p:sp>
      <p:sp>
        <p:nvSpPr>
          <p:cNvPr id="5" name="Abrir llave 4"/>
          <p:cNvSpPr/>
          <p:nvPr/>
        </p:nvSpPr>
        <p:spPr>
          <a:xfrm>
            <a:off x="2455607" y="920347"/>
            <a:ext cx="921774" cy="501730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2320854805"/>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1394</TotalTime>
  <Words>1449</Words>
  <Application>Microsoft Office PowerPoint</Application>
  <PresentationFormat>Panorámica</PresentationFormat>
  <Paragraphs>228</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Wingdings</vt:lpstr>
      <vt:lpstr>Retrospección</vt:lpstr>
      <vt:lpstr>Ley N° 21.030</vt:lpstr>
      <vt:lpstr>Presentación de PowerPoint</vt:lpstr>
      <vt:lpstr>Presentación de PowerPoint</vt:lpstr>
      <vt:lpstr>Presentación de PowerPoint</vt:lpstr>
      <vt:lpstr>EVOLUCIÓN HISTORICA DEL ABORTO EN CHILE</vt:lpstr>
      <vt:lpstr>Presentación de PowerPoint</vt:lpstr>
      <vt:lpstr>Presentación de PowerPoint</vt:lpstr>
      <vt:lpstr>Presentación de PowerPoint</vt:lpstr>
      <vt:lpstr>Presentación de PowerPoint</vt:lpstr>
      <vt:lpstr>Modelo de atención integral</vt:lpstr>
      <vt:lpstr>Programa de Acompañamiento Biopsicosocial.</vt:lpstr>
      <vt:lpstr>Programa de Acompañamiento Biopsicosocial.</vt:lpstr>
      <vt:lpstr>¿QUE INFORMACIÓN ES CORRESPONDIENTE   SOLICITAR AL PRESTADOR DE SALUD, RESPECTO DE LA LEY   N° 21.030 Y SUS PRESTACIONES?</vt:lpstr>
      <vt:lpstr>Presentación de PowerPoint</vt:lpstr>
      <vt:lpstr>CONCURRIDA LA CAUSAL</vt:lpstr>
      <vt:lpstr>CAUSAL 1:  RIESGO VITAL DE LA MUJER</vt:lpstr>
      <vt:lpstr>Causal 1  Procedimiento biopsicosocial</vt:lpstr>
      <vt:lpstr>Causal 1  Procedimiento biopsicosocial</vt:lpstr>
      <vt:lpstr>CAUSAL 2:  INVIABILIDAD FETAL.</vt:lpstr>
      <vt:lpstr>Presentación de PowerPoint</vt:lpstr>
      <vt:lpstr>Causal 2  Procedimiento biopsicosocial</vt:lpstr>
      <vt:lpstr>Causal 2  Procedimiento biopsicosocial</vt:lpstr>
      <vt:lpstr>Causal 2  </vt:lpstr>
      <vt:lpstr>Causal 2  Procedimiento biopsicosocial</vt:lpstr>
      <vt:lpstr>Causal 3   Embarazo resultado de violación</vt:lpstr>
      <vt:lpstr>Causal 3  Procedimiento biopsicosocial</vt:lpstr>
      <vt:lpstr>Presentación de PowerPoint</vt:lpstr>
      <vt:lpstr>Causal 3  Procedimiento biopsicosocial</vt:lpstr>
      <vt:lpstr>Causal 3  Procedimiento biopsicosocial</vt:lpstr>
      <vt:lpstr>Causal 3  Procedimiento biopsicosocial</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21.030</dc:title>
  <dc:creator>jmaternidad</dc:creator>
  <cp:lastModifiedBy>Juan Pablo</cp:lastModifiedBy>
  <cp:revision>169</cp:revision>
  <cp:lastPrinted>2019-06-20T13:01:25Z</cp:lastPrinted>
  <dcterms:created xsi:type="dcterms:W3CDTF">2019-04-02T14:00:31Z</dcterms:created>
  <dcterms:modified xsi:type="dcterms:W3CDTF">2019-07-03T18:40:14Z</dcterms:modified>
</cp:coreProperties>
</file>